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ebp"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01.jpg" ContentType="image/jpg"/>
  <Override PartName="/ppt/media/image103.jpg" ContentType="image/jpg"/>
  <Override PartName="/ppt/media/image105.jpg" ContentType="image/jpg"/>
  <Override PartName="/ppt/media/image110.jpg" ContentType="image/jpg"/>
  <Override PartName="/ppt/media/image11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0" r:id="rId4"/>
    <p:sldMasterId id="2147483672" r:id="rId5"/>
  </p:sldMasterIdLst>
  <p:notesMasterIdLst>
    <p:notesMasterId r:id="rId62"/>
  </p:notesMasterIdLst>
  <p:sldIdLst>
    <p:sldId id="257" r:id="rId6"/>
    <p:sldId id="468" r:id="rId7"/>
    <p:sldId id="284" r:id="rId8"/>
    <p:sldId id="471" r:id="rId9"/>
    <p:sldId id="264" r:id="rId10"/>
    <p:sldId id="259" r:id="rId11"/>
    <p:sldId id="260" r:id="rId12"/>
    <p:sldId id="266" r:id="rId13"/>
    <p:sldId id="269" r:id="rId14"/>
    <p:sldId id="268" r:id="rId15"/>
    <p:sldId id="325" r:id="rId16"/>
    <p:sldId id="472" r:id="rId17"/>
    <p:sldId id="265" r:id="rId18"/>
    <p:sldId id="469" r:id="rId19"/>
    <p:sldId id="383" r:id="rId20"/>
    <p:sldId id="360" r:id="rId21"/>
    <p:sldId id="363" r:id="rId22"/>
    <p:sldId id="365" r:id="rId23"/>
    <p:sldId id="406" r:id="rId24"/>
    <p:sldId id="386" r:id="rId25"/>
    <p:sldId id="387" r:id="rId26"/>
    <p:sldId id="371" r:id="rId27"/>
    <p:sldId id="372" r:id="rId28"/>
    <p:sldId id="388" r:id="rId29"/>
    <p:sldId id="389" r:id="rId30"/>
    <p:sldId id="390" r:id="rId31"/>
    <p:sldId id="391" r:id="rId32"/>
    <p:sldId id="392" r:id="rId33"/>
    <p:sldId id="402" r:id="rId34"/>
    <p:sldId id="374" r:id="rId35"/>
    <p:sldId id="403" r:id="rId36"/>
    <p:sldId id="385" r:id="rId37"/>
    <p:sldId id="393" r:id="rId38"/>
    <p:sldId id="404" r:id="rId39"/>
    <p:sldId id="399" r:id="rId40"/>
    <p:sldId id="400" r:id="rId41"/>
    <p:sldId id="401" r:id="rId42"/>
    <p:sldId id="405" r:id="rId43"/>
    <p:sldId id="384" r:id="rId44"/>
    <p:sldId id="375" r:id="rId45"/>
    <p:sldId id="381" r:id="rId46"/>
    <p:sldId id="470" r:id="rId47"/>
    <p:sldId id="256" r:id="rId48"/>
    <p:sldId id="473" r:id="rId49"/>
    <p:sldId id="258" r:id="rId50"/>
    <p:sldId id="474" r:id="rId51"/>
    <p:sldId id="475" r:id="rId52"/>
    <p:sldId id="261" r:id="rId53"/>
    <p:sldId id="262" r:id="rId54"/>
    <p:sldId id="263" r:id="rId55"/>
    <p:sldId id="476" r:id="rId56"/>
    <p:sldId id="477" r:id="rId57"/>
    <p:sldId id="478" r:id="rId58"/>
    <p:sldId id="267" r:id="rId59"/>
    <p:sldId id="479" r:id="rId60"/>
    <p:sldId id="271" r:id="rId6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chemeClr val="tx1"/>
                </a:solidFill>
                <a:latin typeface="+mn-lt"/>
                <a:ea typeface="+mn-ea"/>
                <a:cs typeface="+mn-cs"/>
              </a:defRPr>
            </a:pPr>
            <a:r>
              <a:rPr lang="sv-SE" dirty="0" err="1"/>
              <a:t>Approved</a:t>
            </a:r>
            <a:r>
              <a:rPr lang="sv-SE" dirty="0"/>
              <a:t> </a:t>
            </a:r>
            <a:r>
              <a:rPr lang="sv-SE" dirty="0" err="1"/>
              <a:t>applications</a:t>
            </a:r>
            <a:endParaRPr lang="sv-SE" dirty="0"/>
          </a:p>
        </c:rich>
      </c:tx>
      <c:layout>
        <c:manualLayout>
          <c:xMode val="edge"/>
          <c:yMode val="edge"/>
          <c:x val="0.36754850088183399"/>
          <c:y val="0.12998067347729"/>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chemeClr val="tx1"/>
              </a:solidFill>
              <a:latin typeface="+mn-lt"/>
              <a:ea typeface="+mn-ea"/>
              <a:cs typeface="+mn-cs"/>
            </a:defRPr>
          </a:pPr>
          <a:endParaRPr lang="nl-NL"/>
        </a:p>
      </c:txPr>
    </c:title>
    <c:autoTitleDeleted val="0"/>
    <c:plotArea>
      <c:layout>
        <c:manualLayout>
          <c:layoutTarget val="inner"/>
          <c:xMode val="edge"/>
          <c:yMode val="edge"/>
          <c:x val="0.12538004508695699"/>
          <c:y val="0.2208231280797"/>
          <c:w val="0.74966439380262595"/>
          <c:h val="0.65619210237038095"/>
        </c:manualLayout>
      </c:layout>
      <c:barChart>
        <c:barDir val="col"/>
        <c:grouping val="clustered"/>
        <c:varyColors val="0"/>
        <c:ser>
          <c:idx val="0"/>
          <c:order val="0"/>
          <c:tx>
            <c:strRef>
              <c:f>Blad1!$B$1</c:f>
              <c:strCache>
                <c:ptCount val="1"/>
                <c:pt idx="0">
                  <c:v>Beviljade forskningsmedel</c:v>
                </c:pt>
              </c:strCache>
            </c:strRef>
          </c:tx>
          <c:spPr>
            <a:solidFill>
              <a:srgbClr val="FFFFFF"/>
            </a:solidFill>
            <a:ln>
              <a:noFill/>
            </a:ln>
            <a:effectLst/>
          </c:spPr>
          <c:invertIfNegative val="0"/>
          <c:dLbls>
            <c:spPr>
              <a:noFill/>
              <a:ln>
                <a:noFill/>
              </a:ln>
              <a:effectLst/>
            </c:spPr>
            <c:txPr>
              <a:bodyPr rot="0" spcFirstLastPara="1" vertOverflow="clip" horzOverflow="clip" vert="horz" wrap="none" lIns="0" tIns="0" rIns="0" bIns="0" anchor="ctr" anchorCtr="1">
                <a:spAutoFit/>
              </a:bodyPr>
              <a:lstStyle/>
              <a:p>
                <a:pPr>
                  <a:defRPr sz="1400" b="0" i="0" u="none" strike="noStrike" kern="1200" baseline="0">
                    <a:solidFill>
                      <a:srgbClr val="FFFFFF"/>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Blad1!$A$2:$A$11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Blad1!$B$2:$B$11</c:f>
              <c:numCache>
                <c:formatCode>General</c:formatCode>
                <c:ptCount val="10"/>
                <c:pt idx="0">
                  <c:v>348</c:v>
                </c:pt>
                <c:pt idx="1">
                  <c:v>333</c:v>
                </c:pt>
                <c:pt idx="2">
                  <c:v>355</c:v>
                </c:pt>
                <c:pt idx="3">
                  <c:v>330</c:v>
                </c:pt>
                <c:pt idx="4">
                  <c:v>410</c:v>
                </c:pt>
                <c:pt idx="5">
                  <c:v>543</c:v>
                </c:pt>
                <c:pt idx="6">
                  <c:v>438</c:v>
                </c:pt>
                <c:pt idx="7">
                  <c:v>428</c:v>
                </c:pt>
                <c:pt idx="8">
                  <c:v>453</c:v>
                </c:pt>
                <c:pt idx="9">
                  <c:v>525</c:v>
                </c:pt>
              </c:numCache>
            </c:numRef>
          </c:val>
          <c:extLst>
            <c:ext xmlns:c16="http://schemas.microsoft.com/office/drawing/2014/chart" uri="{C3380CC4-5D6E-409C-BE32-E72D297353CC}">
              <c16:uniqueId val="{00000000-EE77-BA48-A8BD-F354EF0B6D0D}"/>
            </c:ext>
          </c:extLst>
        </c:ser>
        <c:dLbls>
          <c:showLegendKey val="0"/>
          <c:showVal val="0"/>
          <c:showCatName val="0"/>
          <c:showSerName val="0"/>
          <c:showPercent val="0"/>
          <c:showBubbleSize val="0"/>
        </c:dLbls>
        <c:gapWidth val="66"/>
        <c:axId val="828629840"/>
        <c:axId val="828633232"/>
      </c:barChart>
      <c:catAx>
        <c:axId val="8286298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sv-SE" dirty="0">
                    <a:solidFill>
                      <a:schemeClr val="tx1"/>
                    </a:solidFill>
                  </a:rPr>
                  <a:t> År</a:t>
                </a:r>
              </a:p>
            </c:rich>
          </c:tx>
          <c:layout>
            <c:manualLayout>
              <c:xMode val="edge"/>
              <c:yMode val="edge"/>
              <c:x val="0.87352205974253205"/>
              <c:y val="0.88827851636832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828633232"/>
        <c:crosses val="autoZero"/>
        <c:auto val="1"/>
        <c:lblAlgn val="ctr"/>
        <c:lblOffset val="0"/>
        <c:noMultiLvlLbl val="0"/>
      </c:catAx>
      <c:valAx>
        <c:axId val="828633232"/>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sv-SE" dirty="0">
                    <a:solidFill>
                      <a:schemeClr val="tx1"/>
                    </a:solidFill>
                  </a:rPr>
                  <a:t>SEK</a:t>
                </a:r>
                <a:r>
                  <a:rPr lang="sv-SE" baseline="0" dirty="0">
                    <a:solidFill>
                      <a:schemeClr val="tx1"/>
                    </a:solidFill>
                  </a:rPr>
                  <a:t> million</a:t>
                </a:r>
                <a:endParaRPr lang="sv-SE" dirty="0">
                  <a:solidFill>
                    <a:schemeClr val="tx1"/>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NL"/>
          </a:p>
        </c:txPr>
        <c:crossAx val="828629840"/>
        <c:crosses val="autoZero"/>
        <c:crossBetween val="between"/>
      </c:valAx>
      <c:spPr>
        <a:noFill/>
        <a:ln>
          <a:noFill/>
        </a:ln>
        <a:effectLst/>
      </c:spPr>
    </c:plotArea>
    <c:plotVisOnly val="1"/>
    <c:dispBlanksAs val="gap"/>
    <c:showDLblsOverMax val="0"/>
  </c:chart>
  <c:spPr>
    <a:solidFill>
      <a:srgbClr val="A0D2E6"/>
    </a:solidFill>
    <a:ln>
      <a:noFill/>
    </a:ln>
    <a:effectLst/>
  </c:spPr>
  <c:txPr>
    <a:bodyPr/>
    <a:lstStyle/>
    <a:p>
      <a:pPr>
        <a:defRPr sz="1400">
          <a:latin typeface="+mn-lt"/>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19:53.59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3408 395,'57'-17,"337"-64,3 18,2 16,479 6,-681 41,448 5,-635-5,26 1,0 1,1 1,61 15,-96-18,-1 1,1-1,-1 0,1 1,-1-1,1 0,-1 1,1 0,-1-1,1 1,-1 0,0 0,1 0,-1 0,0 0,0 0,0 0,0 0,0 0,0 1,0-1,0 0,0 1,0-1,-1 0,1 1,0 2,-2-2,0 0,0 0,0 0,-1 0,1-1,0 1,-1 0,1 0,-1-1,0 1,0-1,0 0,1 1,-1-1,0 0,0 0,-1 0,1 0,-4 0,-45 18,-2-3,0-2,-1-2,-82 6,67-9,-239 33,-520 79,-465 81,-10-49,-789-37,2049-115,-29 2,-111-11,179 8,1 0,-1-1,0 1,1-1,-1 0,1 0,-1 0,1 0,-1-1,1 1,0-1,-4-2,7 4,0-1,0 1,-1-1,1 1,0-1,0 1,0-1,0 1,0-1,0 1,-1-1,1 1,0 0,1-1,-1 1,0-1,0 1,0-1,0 1,0-1,0 1,0-1,1 1,-1-1,0 1,0 0,1-1,-1 1,1-1,24-20,20-4,0 1,2 3,64-21,-40 16,1190-379,-822 287,748-101,-1005 205,214 10,153 4,-534 0,-11-1,0 0,0 1,0 0,0 0,1 0,-1 0,0 0,0 1,0 0,0 0,0 0,-1 0,1 1,6 2,-10-3,0-1,-1 1,1-1,0 1,0 0,0-1,0 1,-1-1,1 1,0-1,-1 0,1 1,0-1,-1 1,1-1,-1 1,1-1,0 0,-1 1,1-1,-1 0,1 0,-1 1,1-1,-1 0,1 0,-1 0,0 1,1-1,-1 0,1 0,-1 0,1 0,-1 0,0 0,-42 11,0-2,-84 6,43-6,-1186 96,1173-101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29.427"/>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30.15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31.03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35.44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36.23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0,'0'4,"0"2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37.27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5T08:21:48.04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19/10/2021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8ECA6-35E8-1443-8A03-DE324C28C85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16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600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5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890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67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2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989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32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70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599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53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8ECA6-35E8-1443-8A03-DE324C28C85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843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3466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382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24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D80D-BE5A-C748-8A5D-052C30E1997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5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8ECA6-35E8-1443-8A03-DE324C28C85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8ECA6-35E8-1443-8A03-DE324C28C85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128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i="0"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93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94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72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1069848" rtl="0" eaLnBrk="1" fontAlgn="auto" latinLnBrk="0" hangingPunct="1">
              <a:lnSpc>
                <a:spcPct val="100000"/>
              </a:lnSpc>
              <a:spcBef>
                <a:spcPts val="0"/>
              </a:spcBef>
              <a:spcAft>
                <a:spcPts val="0"/>
              </a:spcAft>
              <a:buClrTx/>
              <a:buSzTx/>
              <a:buFontTx/>
              <a:buNone/>
              <a:tabLst/>
              <a:defRPr/>
            </a:pPr>
            <a:fld id="{AC7994E4-B7FB-4FB6-848C-C34C35F32A2A}"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69848"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296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Anpassad layout">
    <p:bg>
      <p:bgPr>
        <a:solidFill>
          <a:schemeClr val="accent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EB868E0-8D1D-4BF3-A3DF-D73B33CCCD10}"/>
              </a:ext>
            </a:extLst>
          </p:cNvPr>
          <p:cNvSpPr/>
          <p:nvPr/>
        </p:nvSpPr>
        <p:spPr>
          <a:xfrm>
            <a:off x="0" y="0"/>
            <a:ext cx="12192000"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98D69104-CA68-074C-805A-5C5AFDFAC6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24660" y="2324828"/>
            <a:ext cx="8930375" cy="2562301"/>
          </a:xfrm>
          <a:prstGeom prst="rect">
            <a:avLst/>
          </a:prstGeom>
        </p:spPr>
      </p:pic>
    </p:spTree>
    <p:extLst>
      <p:ext uri="{BB962C8B-B14F-4D97-AF65-F5344CB8AC3E}">
        <p14:creationId xmlns:p14="http://schemas.microsoft.com/office/powerpoint/2010/main" val="1538103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923A4A-81E9-420E-A978-16EB67BFAEA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3742B86-7B6D-49B6-944E-4CDCDD7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7D915C-14FB-4A0D-ACE9-03AEFF301CE1}" type="datetimeFigureOut">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Platshållare för sidfot 3">
            <a:extLst>
              <a:ext uri="{FF2B5EF4-FFF2-40B4-BE49-F238E27FC236}">
                <a16:creationId xmlns:a16="http://schemas.microsoft.com/office/drawing/2014/main" id="{E9A852BE-13C5-4AF3-9145-FF061CBFDC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tshållare för bildnummer 4">
            <a:extLst>
              <a:ext uri="{FF2B5EF4-FFF2-40B4-BE49-F238E27FC236}">
                <a16:creationId xmlns:a16="http://schemas.microsoft.com/office/drawing/2014/main" id="{58AD4814-7A7D-4AB7-A2D1-4B566B43DC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3B4A8-B906-4D23-957C-53405A7431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43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Rubrik, text och plats frö ikon">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6E56201-72A2-4AA2-8C5A-E070E864A25C}"/>
              </a:ext>
            </a:extLst>
          </p:cNvPr>
          <p:cNvSpPr/>
          <p:nvPr/>
        </p:nvSpPr>
        <p:spPr>
          <a:xfrm>
            <a:off x="0" y="0"/>
            <a:ext cx="12192000" cy="15204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3A04EE02-8ACF-4C29-992D-C641AAAEEF94}"/>
              </a:ext>
            </a:extLst>
          </p:cNvPr>
          <p:cNvSpPr/>
          <p:nvPr/>
        </p:nvSpPr>
        <p:spPr>
          <a:xfrm>
            <a:off x="0" y="6103077"/>
            <a:ext cx="12192000" cy="7549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F72E2CFA-F47C-4E3F-964A-FF2E9AD64068}"/>
              </a:ext>
            </a:extLst>
          </p:cNvPr>
          <p:cNvSpPr>
            <a:spLocks noGrp="1"/>
          </p:cNvSpPr>
          <p:nvPr>
            <p:ph type="title"/>
          </p:nvPr>
        </p:nvSpPr>
        <p:spPr/>
        <p:txBody>
          <a:bodyPr/>
          <a:lstStyle/>
          <a:p>
            <a:r>
              <a:rPr lang="sv-SE"/>
              <a:t>Klicka här för att ändra format</a:t>
            </a:r>
          </a:p>
        </p:txBody>
      </p:sp>
      <p:sp>
        <p:nvSpPr>
          <p:cNvPr id="5" name="Platshållare för datum 4">
            <a:extLst>
              <a:ext uri="{FF2B5EF4-FFF2-40B4-BE49-F238E27FC236}">
                <a16:creationId xmlns:a16="http://schemas.microsoft.com/office/drawing/2014/main" id="{AD1FD8ED-2717-4314-B958-AAEB6B5B39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008AC9-03DB-AE40-B980-3A89BEB803A4}"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Platshållare för sidfot 5">
            <a:extLst>
              <a:ext uri="{FF2B5EF4-FFF2-40B4-BE49-F238E27FC236}">
                <a16:creationId xmlns:a16="http://schemas.microsoft.com/office/drawing/2014/main" id="{2F7C4B8E-D7BE-409D-BBEE-F3BDC870E9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Platshållare för bildnummer 6">
            <a:extLst>
              <a:ext uri="{FF2B5EF4-FFF2-40B4-BE49-F238E27FC236}">
                <a16:creationId xmlns:a16="http://schemas.microsoft.com/office/drawing/2014/main" id="{E63B4A09-6431-45A4-AB1F-1DDBC177A4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F4BD-4C73-144D-875C-8105CA6FE4B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Platshållare för innehåll 2">
            <a:extLst>
              <a:ext uri="{FF2B5EF4-FFF2-40B4-BE49-F238E27FC236}">
                <a16:creationId xmlns:a16="http://schemas.microsoft.com/office/drawing/2014/main" id="{37364732-91DF-4B1A-8265-A3B609DDF61E}"/>
              </a:ext>
            </a:extLst>
          </p:cNvPr>
          <p:cNvSpPr>
            <a:spLocks noGrp="1"/>
          </p:cNvSpPr>
          <p:nvPr>
            <p:ph idx="1"/>
          </p:nvPr>
        </p:nvSpPr>
        <p:spPr>
          <a:xfrm>
            <a:off x="763200" y="1988111"/>
            <a:ext cx="5180400" cy="37094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4" name="Grupp 13">
            <a:extLst>
              <a:ext uri="{FF2B5EF4-FFF2-40B4-BE49-F238E27FC236}">
                <a16:creationId xmlns:a16="http://schemas.microsoft.com/office/drawing/2014/main" id="{15F968FC-3F47-49A5-B8AF-109F7F67ADA9}"/>
              </a:ext>
            </a:extLst>
          </p:cNvPr>
          <p:cNvGrpSpPr/>
          <p:nvPr/>
        </p:nvGrpSpPr>
        <p:grpSpPr>
          <a:xfrm>
            <a:off x="11810082" y="374691"/>
            <a:ext cx="381918" cy="1145751"/>
            <a:chOff x="6502400" y="400050"/>
            <a:chExt cx="358776" cy="1076325"/>
          </a:xfrm>
        </p:grpSpPr>
        <p:sp>
          <p:nvSpPr>
            <p:cNvPr id="15" name="Freeform 7">
              <a:extLst>
                <a:ext uri="{FF2B5EF4-FFF2-40B4-BE49-F238E27FC236}">
                  <a16:creationId xmlns:a16="http://schemas.microsoft.com/office/drawing/2014/main" id="{0133635B-8799-42F7-8B73-5D61F4E3A86E}"/>
                </a:ext>
              </a:extLst>
            </p:cNvPr>
            <p:cNvSpPr>
              <a:spLocks/>
            </p:cNvSpPr>
            <p:nvPr userDrawn="1"/>
          </p:nvSpPr>
          <p:spPr bwMode="auto">
            <a:xfrm>
              <a:off x="6502400" y="400050"/>
              <a:ext cx="134938" cy="134938"/>
            </a:xfrm>
            <a:custGeom>
              <a:avLst/>
              <a:gdLst>
                <a:gd name="T0" fmla="*/ 0 w 85"/>
                <a:gd name="T1" fmla="*/ 0 h 85"/>
                <a:gd name="T2" fmla="*/ 0 w 85"/>
                <a:gd name="T3" fmla="*/ 1 h 85"/>
                <a:gd name="T4" fmla="*/ 0 w 85"/>
                <a:gd name="T5" fmla="*/ 85 h 85"/>
                <a:gd name="T6" fmla="*/ 85 w 85"/>
                <a:gd name="T7" fmla="*/ 0 h 85"/>
                <a:gd name="T8" fmla="*/ 0 w 85"/>
                <a:gd name="T9" fmla="*/ 0 h 85"/>
              </a:gdLst>
              <a:ahLst/>
              <a:cxnLst>
                <a:cxn ang="0">
                  <a:pos x="T0" y="T1"/>
                </a:cxn>
                <a:cxn ang="0">
                  <a:pos x="T2" y="T3"/>
                </a:cxn>
                <a:cxn ang="0">
                  <a:pos x="T4" y="T5"/>
                </a:cxn>
                <a:cxn ang="0">
                  <a:pos x="T6" y="T7"/>
                </a:cxn>
                <a:cxn ang="0">
                  <a:pos x="T8" y="T9"/>
                </a:cxn>
              </a:cxnLst>
              <a:rect l="0" t="0" r="r" b="b"/>
              <a:pathLst>
                <a:path w="85" h="85">
                  <a:moveTo>
                    <a:pt x="0" y="0"/>
                  </a:moveTo>
                  <a:lnTo>
                    <a:pt x="0" y="1"/>
                  </a:lnTo>
                  <a:lnTo>
                    <a:pt x="0" y="85"/>
                  </a:lnTo>
                  <a:lnTo>
                    <a:pt x="8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0D5BD3B6-FC7B-4168-A0F7-8BBF49EF494A}"/>
                </a:ext>
              </a:extLst>
            </p:cNvPr>
            <p:cNvSpPr>
              <a:spLocks/>
            </p:cNvSpPr>
            <p:nvPr userDrawn="1"/>
          </p:nvSpPr>
          <p:spPr bwMode="auto">
            <a:xfrm>
              <a:off x="6502400" y="400050"/>
              <a:ext cx="358775" cy="404813"/>
            </a:xfrm>
            <a:custGeom>
              <a:avLst/>
              <a:gdLst>
                <a:gd name="T0" fmla="*/ 170 w 226"/>
                <a:gd name="T1" fmla="*/ 0 h 255"/>
                <a:gd name="T2" fmla="*/ 0 w 226"/>
                <a:gd name="T3" fmla="*/ 170 h 255"/>
                <a:gd name="T4" fmla="*/ 0 w 226"/>
                <a:gd name="T5" fmla="*/ 255 h 255"/>
                <a:gd name="T6" fmla="*/ 226 w 226"/>
                <a:gd name="T7" fmla="*/ 29 h 255"/>
                <a:gd name="T8" fmla="*/ 226 w 226"/>
                <a:gd name="T9" fmla="*/ 0 h 255"/>
                <a:gd name="T10" fmla="*/ 170 w 226"/>
                <a:gd name="T11" fmla="*/ 0 h 255"/>
              </a:gdLst>
              <a:ahLst/>
              <a:cxnLst>
                <a:cxn ang="0">
                  <a:pos x="T0" y="T1"/>
                </a:cxn>
                <a:cxn ang="0">
                  <a:pos x="T2" y="T3"/>
                </a:cxn>
                <a:cxn ang="0">
                  <a:pos x="T4" y="T5"/>
                </a:cxn>
                <a:cxn ang="0">
                  <a:pos x="T6" y="T7"/>
                </a:cxn>
                <a:cxn ang="0">
                  <a:pos x="T8" y="T9"/>
                </a:cxn>
                <a:cxn ang="0">
                  <a:pos x="T10" y="T11"/>
                </a:cxn>
              </a:cxnLst>
              <a:rect l="0" t="0" r="r" b="b"/>
              <a:pathLst>
                <a:path w="226" h="255">
                  <a:moveTo>
                    <a:pt x="170" y="0"/>
                  </a:moveTo>
                  <a:lnTo>
                    <a:pt x="0" y="170"/>
                  </a:lnTo>
                  <a:lnTo>
                    <a:pt x="0" y="255"/>
                  </a:lnTo>
                  <a:lnTo>
                    <a:pt x="226" y="29"/>
                  </a:lnTo>
                  <a:lnTo>
                    <a:pt x="226" y="0"/>
                  </a:lnTo>
                  <a:lnTo>
                    <a:pt x="1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F467E005-48D9-4D0A-A4DA-55309385F445}"/>
                </a:ext>
              </a:extLst>
            </p:cNvPr>
            <p:cNvSpPr>
              <a:spLocks/>
            </p:cNvSpPr>
            <p:nvPr userDrawn="1"/>
          </p:nvSpPr>
          <p:spPr bwMode="auto">
            <a:xfrm>
              <a:off x="6502400" y="579438"/>
              <a:ext cx="358775" cy="493713"/>
            </a:xfrm>
            <a:custGeom>
              <a:avLst/>
              <a:gdLst>
                <a:gd name="T0" fmla="*/ 0 w 226"/>
                <a:gd name="T1" fmla="*/ 226 h 311"/>
                <a:gd name="T2" fmla="*/ 0 w 226"/>
                <a:gd name="T3" fmla="*/ 311 h 311"/>
                <a:gd name="T4" fmla="*/ 226 w 226"/>
                <a:gd name="T5" fmla="*/ 85 h 311"/>
                <a:gd name="T6" fmla="*/ 226 w 226"/>
                <a:gd name="T7" fmla="*/ 0 h 311"/>
                <a:gd name="T8" fmla="*/ 0 w 226"/>
                <a:gd name="T9" fmla="*/ 226 h 311"/>
              </a:gdLst>
              <a:ahLst/>
              <a:cxnLst>
                <a:cxn ang="0">
                  <a:pos x="T0" y="T1"/>
                </a:cxn>
                <a:cxn ang="0">
                  <a:pos x="T2" y="T3"/>
                </a:cxn>
                <a:cxn ang="0">
                  <a:pos x="T4" y="T5"/>
                </a:cxn>
                <a:cxn ang="0">
                  <a:pos x="T6" y="T7"/>
                </a:cxn>
                <a:cxn ang="0">
                  <a:pos x="T8" y="T9"/>
                </a:cxn>
              </a:cxnLst>
              <a:rect l="0" t="0" r="r" b="b"/>
              <a:pathLst>
                <a:path w="226" h="311">
                  <a:moveTo>
                    <a:pt x="0" y="226"/>
                  </a:moveTo>
                  <a:lnTo>
                    <a:pt x="0" y="311"/>
                  </a:lnTo>
                  <a:lnTo>
                    <a:pt x="226" y="85"/>
                  </a:lnTo>
                  <a:lnTo>
                    <a:pt x="226" y="0"/>
                  </a:lnTo>
                  <a:lnTo>
                    <a:pt x="0" y="2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AE1E3283-1538-4DDA-BA96-040884A53A5C}"/>
                </a:ext>
              </a:extLst>
            </p:cNvPr>
            <p:cNvSpPr>
              <a:spLocks/>
            </p:cNvSpPr>
            <p:nvPr userDrawn="1"/>
          </p:nvSpPr>
          <p:spPr bwMode="auto">
            <a:xfrm>
              <a:off x="6502400" y="849313"/>
              <a:ext cx="358775" cy="492125"/>
            </a:xfrm>
            <a:custGeom>
              <a:avLst/>
              <a:gdLst>
                <a:gd name="T0" fmla="*/ 0 w 226"/>
                <a:gd name="T1" fmla="*/ 226 h 310"/>
                <a:gd name="T2" fmla="*/ 0 w 226"/>
                <a:gd name="T3" fmla="*/ 310 h 310"/>
                <a:gd name="T4" fmla="*/ 226 w 226"/>
                <a:gd name="T5" fmla="*/ 84 h 310"/>
                <a:gd name="T6" fmla="*/ 226 w 226"/>
                <a:gd name="T7" fmla="*/ 0 h 310"/>
                <a:gd name="T8" fmla="*/ 0 w 226"/>
                <a:gd name="T9" fmla="*/ 226 h 310"/>
              </a:gdLst>
              <a:ahLst/>
              <a:cxnLst>
                <a:cxn ang="0">
                  <a:pos x="T0" y="T1"/>
                </a:cxn>
                <a:cxn ang="0">
                  <a:pos x="T2" y="T3"/>
                </a:cxn>
                <a:cxn ang="0">
                  <a:pos x="T4" y="T5"/>
                </a:cxn>
                <a:cxn ang="0">
                  <a:pos x="T6" y="T7"/>
                </a:cxn>
                <a:cxn ang="0">
                  <a:pos x="T8" y="T9"/>
                </a:cxn>
              </a:cxnLst>
              <a:rect l="0" t="0" r="r" b="b"/>
              <a:pathLst>
                <a:path w="226" h="310">
                  <a:moveTo>
                    <a:pt x="0" y="226"/>
                  </a:moveTo>
                  <a:lnTo>
                    <a:pt x="0" y="310"/>
                  </a:lnTo>
                  <a:lnTo>
                    <a:pt x="226" y="84"/>
                  </a:lnTo>
                  <a:lnTo>
                    <a:pt x="226" y="0"/>
                  </a:lnTo>
                  <a:lnTo>
                    <a:pt x="0" y="2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11">
              <a:extLst>
                <a:ext uri="{FF2B5EF4-FFF2-40B4-BE49-F238E27FC236}">
                  <a16:creationId xmlns:a16="http://schemas.microsoft.com/office/drawing/2014/main" id="{4F473EBF-F417-4E66-A25E-DEFAD1A700FE}"/>
                </a:ext>
              </a:extLst>
            </p:cNvPr>
            <p:cNvSpPr>
              <a:spLocks/>
            </p:cNvSpPr>
            <p:nvPr userDrawn="1"/>
          </p:nvSpPr>
          <p:spPr bwMode="auto">
            <a:xfrm>
              <a:off x="6502400" y="1117600"/>
              <a:ext cx="358775" cy="358775"/>
            </a:xfrm>
            <a:custGeom>
              <a:avLst/>
              <a:gdLst>
                <a:gd name="T0" fmla="*/ 0 w 226"/>
                <a:gd name="T1" fmla="*/ 226 h 226"/>
                <a:gd name="T2" fmla="*/ 0 w 226"/>
                <a:gd name="T3" fmla="*/ 226 h 226"/>
                <a:gd name="T4" fmla="*/ 84 w 226"/>
                <a:gd name="T5" fmla="*/ 226 h 226"/>
                <a:gd name="T6" fmla="*/ 226 w 226"/>
                <a:gd name="T7" fmla="*/ 85 h 226"/>
                <a:gd name="T8" fmla="*/ 226 w 226"/>
                <a:gd name="T9" fmla="*/ 0 h 226"/>
                <a:gd name="T10" fmla="*/ 0 w 226"/>
                <a:gd name="T11" fmla="*/ 226 h 226"/>
              </a:gdLst>
              <a:ahLst/>
              <a:cxnLst>
                <a:cxn ang="0">
                  <a:pos x="T0" y="T1"/>
                </a:cxn>
                <a:cxn ang="0">
                  <a:pos x="T2" y="T3"/>
                </a:cxn>
                <a:cxn ang="0">
                  <a:pos x="T4" y="T5"/>
                </a:cxn>
                <a:cxn ang="0">
                  <a:pos x="T6" y="T7"/>
                </a:cxn>
                <a:cxn ang="0">
                  <a:pos x="T8" y="T9"/>
                </a:cxn>
                <a:cxn ang="0">
                  <a:pos x="T10" y="T11"/>
                </a:cxn>
              </a:cxnLst>
              <a:rect l="0" t="0" r="r" b="b"/>
              <a:pathLst>
                <a:path w="226" h="226">
                  <a:moveTo>
                    <a:pt x="0" y="226"/>
                  </a:moveTo>
                  <a:lnTo>
                    <a:pt x="0" y="226"/>
                  </a:lnTo>
                  <a:lnTo>
                    <a:pt x="84" y="226"/>
                  </a:lnTo>
                  <a:lnTo>
                    <a:pt x="226" y="85"/>
                  </a:lnTo>
                  <a:lnTo>
                    <a:pt x="226" y="0"/>
                  </a:lnTo>
                  <a:lnTo>
                    <a:pt x="0" y="2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12">
              <a:extLst>
                <a:ext uri="{FF2B5EF4-FFF2-40B4-BE49-F238E27FC236}">
                  <a16:creationId xmlns:a16="http://schemas.microsoft.com/office/drawing/2014/main" id="{BE015990-0026-4045-9A14-0C0088B15973}"/>
                </a:ext>
              </a:extLst>
            </p:cNvPr>
            <p:cNvSpPr>
              <a:spLocks/>
            </p:cNvSpPr>
            <p:nvPr userDrawn="1"/>
          </p:nvSpPr>
          <p:spPr bwMode="auto">
            <a:xfrm>
              <a:off x="6770688" y="1387475"/>
              <a:ext cx="90488" cy="88900"/>
            </a:xfrm>
            <a:custGeom>
              <a:avLst/>
              <a:gdLst>
                <a:gd name="T0" fmla="*/ 0 w 57"/>
                <a:gd name="T1" fmla="*/ 56 h 56"/>
                <a:gd name="T2" fmla="*/ 57 w 57"/>
                <a:gd name="T3" fmla="*/ 56 h 56"/>
                <a:gd name="T4" fmla="*/ 57 w 57"/>
                <a:gd name="T5" fmla="*/ 0 h 56"/>
                <a:gd name="T6" fmla="*/ 0 w 57"/>
                <a:gd name="T7" fmla="*/ 56 h 56"/>
              </a:gdLst>
              <a:ahLst/>
              <a:cxnLst>
                <a:cxn ang="0">
                  <a:pos x="T0" y="T1"/>
                </a:cxn>
                <a:cxn ang="0">
                  <a:pos x="T2" y="T3"/>
                </a:cxn>
                <a:cxn ang="0">
                  <a:pos x="T4" y="T5"/>
                </a:cxn>
                <a:cxn ang="0">
                  <a:pos x="T6" y="T7"/>
                </a:cxn>
              </a:cxnLst>
              <a:rect l="0" t="0" r="r" b="b"/>
              <a:pathLst>
                <a:path w="57" h="56">
                  <a:moveTo>
                    <a:pt x="0" y="56"/>
                  </a:moveTo>
                  <a:lnTo>
                    <a:pt x="57" y="56"/>
                  </a:lnTo>
                  <a:lnTo>
                    <a:pt x="57" y="0"/>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Rektangel 3">
            <a:extLst>
              <a:ext uri="{FF2B5EF4-FFF2-40B4-BE49-F238E27FC236}">
                <a16:creationId xmlns:a16="http://schemas.microsoft.com/office/drawing/2014/main" id="{6C16CB12-3BD3-4B22-BFA9-08333E6A3884}"/>
              </a:ext>
            </a:extLst>
          </p:cNvPr>
          <p:cNvSpPr/>
          <p:nvPr/>
        </p:nvSpPr>
        <p:spPr>
          <a:xfrm>
            <a:off x="6082301" y="1520825"/>
            <a:ext cx="6109699" cy="457200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87493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3192F2-764D-4498-B110-14A3FC58C6D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02C6347-E66E-46A1-B5ED-0D120F9522E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2B59150-EACC-4C80-8211-31005CF33268}"/>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825FF62-8584-4892-8138-EE9B41BE32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7D915C-14FB-4A0D-ACE9-03AEFF301CE1}" type="datetimeFigureOut">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tshållare för sidfot 5">
            <a:extLst>
              <a:ext uri="{FF2B5EF4-FFF2-40B4-BE49-F238E27FC236}">
                <a16:creationId xmlns:a16="http://schemas.microsoft.com/office/drawing/2014/main" id="{8F7D4E8F-FD61-473B-B26A-E68D956CB8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tshållare för bildnummer 6">
            <a:extLst>
              <a:ext uri="{FF2B5EF4-FFF2-40B4-BE49-F238E27FC236}">
                <a16:creationId xmlns:a16="http://schemas.microsoft.com/office/drawing/2014/main" id="{0C0E2E93-A309-4B70-BF50-0AC5C4A13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3B4A8-B906-4D23-957C-53405A7431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883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51585-BD3F-4093-9B9F-E3F91F7E32D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9140A4-01A8-4F12-8A26-78EB799353CE}"/>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5D534D7-1397-49BC-945D-049071FA0C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7D915C-14FB-4A0D-ACE9-03AEFF301CE1}" type="datetimeFigureOut">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tshållare för sidfot 4">
            <a:extLst>
              <a:ext uri="{FF2B5EF4-FFF2-40B4-BE49-F238E27FC236}">
                <a16:creationId xmlns:a16="http://schemas.microsoft.com/office/drawing/2014/main" id="{6A0DCC6E-668C-4F8C-84EC-EED6F02AF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tshållare för bildnummer 5">
            <a:extLst>
              <a:ext uri="{FF2B5EF4-FFF2-40B4-BE49-F238E27FC236}">
                <a16:creationId xmlns:a16="http://schemas.microsoft.com/office/drawing/2014/main" id="{72EE5F4F-C2E0-42C5-9FD7-72AF558783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3B4A8-B906-4D23-957C-53405A7431E9}"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52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eldia">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331"/>
            <a:ext cx="12225832" cy="6877150"/>
          </a:xfrm>
          <a:prstGeom prst="rect">
            <a:avLst/>
          </a:prstGeom>
        </p:spPr>
      </p:pic>
      <p:sp>
        <p:nvSpPr>
          <p:cNvPr id="2" name="Titel 1"/>
          <p:cNvSpPr>
            <a:spLocks noGrp="1"/>
          </p:cNvSpPr>
          <p:nvPr>
            <p:ph type="title" hasCustomPrompt="1"/>
          </p:nvPr>
        </p:nvSpPr>
        <p:spPr>
          <a:xfrm>
            <a:off x="4953078" y="5280634"/>
            <a:ext cx="6324164" cy="351183"/>
          </a:xfrm>
        </p:spPr>
        <p:txBody>
          <a:bodyPr anchor="t">
            <a:noAutofit/>
          </a:bodyPr>
          <a:lstStyle>
            <a:lvl1pPr algn="l">
              <a:defRPr sz="2476" b="0" cap="none" baseline="0">
                <a:solidFill>
                  <a:srgbClr val="4B08A1"/>
                </a:solidFill>
                <a:latin typeface="+mn-lt"/>
              </a:defRPr>
            </a:lvl1pPr>
          </a:lstStyle>
          <a:p>
            <a:r>
              <a:rPr lang="nl-NL" dirty="0"/>
              <a:t>Datum</a:t>
            </a:r>
            <a:endParaRPr lang="nl-BE" dirty="0"/>
          </a:p>
        </p:txBody>
      </p:sp>
      <p:sp>
        <p:nvSpPr>
          <p:cNvPr id="3" name="Tijdelijke aanduiding voor tekst 2"/>
          <p:cNvSpPr>
            <a:spLocks noGrp="1"/>
          </p:cNvSpPr>
          <p:nvPr>
            <p:ph type="body" idx="1" hasCustomPrompt="1"/>
          </p:nvPr>
        </p:nvSpPr>
        <p:spPr>
          <a:xfrm>
            <a:off x="4953078" y="3840474"/>
            <a:ext cx="6324164" cy="1440161"/>
          </a:xfrm>
        </p:spPr>
        <p:txBody>
          <a:bodyPr anchor="b">
            <a:noAutofit/>
          </a:bodyPr>
          <a:lstStyle>
            <a:lvl1pPr marL="0" indent="0" algn="l">
              <a:spcBef>
                <a:spcPts val="571"/>
              </a:spcBef>
              <a:buNone/>
              <a:defRPr sz="4572">
                <a:solidFill>
                  <a:srgbClr val="4B08A1"/>
                </a:solidFill>
                <a:latin typeface="+mn-lt"/>
              </a:defRPr>
            </a:lvl1pPr>
            <a:lvl2pPr marL="509462" indent="0">
              <a:buNone/>
              <a:defRPr sz="2000">
                <a:solidFill>
                  <a:schemeClr val="tx1">
                    <a:tint val="75000"/>
                  </a:schemeClr>
                </a:solidFill>
              </a:defRPr>
            </a:lvl2pPr>
            <a:lvl3pPr marL="1018923" indent="0">
              <a:buNone/>
              <a:defRPr sz="1810">
                <a:solidFill>
                  <a:schemeClr val="tx1">
                    <a:tint val="75000"/>
                  </a:schemeClr>
                </a:solidFill>
              </a:defRPr>
            </a:lvl3pPr>
            <a:lvl4pPr marL="1528385" indent="0">
              <a:buNone/>
              <a:defRPr sz="1524">
                <a:solidFill>
                  <a:schemeClr val="tx1">
                    <a:tint val="75000"/>
                  </a:schemeClr>
                </a:solidFill>
              </a:defRPr>
            </a:lvl4pPr>
            <a:lvl5pPr marL="2037846" indent="0">
              <a:buNone/>
              <a:defRPr sz="1524">
                <a:solidFill>
                  <a:schemeClr val="tx1">
                    <a:tint val="75000"/>
                  </a:schemeClr>
                </a:solidFill>
              </a:defRPr>
            </a:lvl5pPr>
            <a:lvl6pPr marL="2547308" indent="0">
              <a:buNone/>
              <a:defRPr sz="1524">
                <a:solidFill>
                  <a:schemeClr val="tx1">
                    <a:tint val="75000"/>
                  </a:schemeClr>
                </a:solidFill>
              </a:defRPr>
            </a:lvl6pPr>
            <a:lvl7pPr marL="3056770" indent="0">
              <a:buNone/>
              <a:defRPr sz="1524">
                <a:solidFill>
                  <a:schemeClr val="tx1">
                    <a:tint val="75000"/>
                  </a:schemeClr>
                </a:solidFill>
              </a:defRPr>
            </a:lvl7pPr>
            <a:lvl8pPr marL="3566231" indent="0">
              <a:buNone/>
              <a:defRPr sz="1524">
                <a:solidFill>
                  <a:schemeClr val="tx1">
                    <a:tint val="75000"/>
                  </a:schemeClr>
                </a:solidFill>
              </a:defRPr>
            </a:lvl8pPr>
            <a:lvl9pPr marL="4075693" indent="0">
              <a:buNone/>
              <a:defRPr sz="1524">
                <a:solidFill>
                  <a:schemeClr val="tx1">
                    <a:tint val="75000"/>
                  </a:schemeClr>
                </a:solidFill>
              </a:defRPr>
            </a:lvl9pPr>
          </a:lstStyle>
          <a:p>
            <a:pPr lvl="0"/>
            <a:r>
              <a:rPr lang="nl-NL" dirty="0"/>
              <a:t>Titel</a:t>
            </a:r>
          </a:p>
          <a:p>
            <a:pPr lvl="0"/>
            <a:endParaRPr lang="nl-NL" dirty="0"/>
          </a:p>
        </p:txBody>
      </p:sp>
      <p:sp>
        <p:nvSpPr>
          <p:cNvPr id="9" name="Tijdelijke aanduiding voor inhoud 8"/>
          <p:cNvSpPr>
            <a:spLocks noGrp="1"/>
          </p:cNvSpPr>
          <p:nvPr>
            <p:ph sz="quarter" idx="12" hasCustomPrompt="1"/>
          </p:nvPr>
        </p:nvSpPr>
        <p:spPr>
          <a:xfrm>
            <a:off x="4953078" y="6309320"/>
            <a:ext cx="6247182" cy="411072"/>
          </a:xfrm>
        </p:spPr>
        <p:txBody>
          <a:bodyPr>
            <a:noAutofit/>
          </a:bodyPr>
          <a:lstStyle>
            <a:lvl1pPr marL="0" indent="0">
              <a:buNone/>
              <a:defRPr sz="2476">
                <a:solidFill>
                  <a:srgbClr val="4B08A1"/>
                </a:solidFill>
                <a:latin typeface="+mn-lt"/>
              </a:defRPr>
            </a:lvl1pPr>
          </a:lstStyle>
          <a:p>
            <a:pPr lvl="0"/>
            <a:r>
              <a:rPr lang="nl-NL" dirty="0"/>
              <a:t>Naam spreker</a:t>
            </a:r>
          </a:p>
        </p:txBody>
      </p:sp>
    </p:spTree>
    <p:extLst>
      <p:ext uri="{BB962C8B-B14F-4D97-AF65-F5344CB8AC3E}">
        <p14:creationId xmlns:p14="http://schemas.microsoft.com/office/powerpoint/2010/main" val="271799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kst dia">
    <p:spTree>
      <p:nvGrpSpPr>
        <p:cNvPr id="1" name=""/>
        <p:cNvGrpSpPr/>
        <p:nvPr/>
      </p:nvGrpSpPr>
      <p:grpSpPr>
        <a:xfrm>
          <a:off x="0" y="0"/>
          <a:ext cx="0" cy="0"/>
          <a:chOff x="0" y="0"/>
          <a:chExt cx="0" cy="0"/>
        </a:xfrm>
      </p:grpSpPr>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 y="22329"/>
            <a:ext cx="12191893" cy="6858060"/>
          </a:xfrm>
          <a:prstGeom prst="rect">
            <a:avLst/>
          </a:prstGeom>
        </p:spPr>
      </p:pic>
      <p:sp>
        <p:nvSpPr>
          <p:cNvPr id="2" name="Titel 1"/>
          <p:cNvSpPr>
            <a:spLocks noGrp="1"/>
          </p:cNvSpPr>
          <p:nvPr>
            <p:ph type="title"/>
          </p:nvPr>
        </p:nvSpPr>
        <p:spPr>
          <a:xfrm>
            <a:off x="1676705" y="685838"/>
            <a:ext cx="9905696" cy="822949"/>
          </a:xfrm>
        </p:spPr>
        <p:txBody>
          <a:bodyPr>
            <a:normAutofit/>
          </a:bodyPr>
          <a:lstStyle>
            <a:lvl1pPr algn="l">
              <a:defRPr sz="4572">
                <a:solidFill>
                  <a:srgbClr val="E05206"/>
                </a:solidFill>
                <a:latin typeface="+mn-lt"/>
              </a:defRPr>
            </a:lvl1pPr>
          </a:lstStyle>
          <a:p>
            <a:r>
              <a:rPr lang="nl-NL"/>
              <a:t>Klik om de stijl te bewerken</a:t>
            </a:r>
            <a:endParaRPr lang="nl-BE" dirty="0"/>
          </a:p>
        </p:txBody>
      </p:sp>
      <p:sp>
        <p:nvSpPr>
          <p:cNvPr id="3" name="Tijdelijke aanduiding voor inhoud 2"/>
          <p:cNvSpPr>
            <a:spLocks noGrp="1"/>
          </p:cNvSpPr>
          <p:nvPr>
            <p:ph sz="half" idx="1"/>
          </p:nvPr>
        </p:nvSpPr>
        <p:spPr>
          <a:xfrm>
            <a:off x="1676705" y="1645945"/>
            <a:ext cx="9905315" cy="4480219"/>
          </a:xfrm>
        </p:spPr>
        <p:txBody>
          <a:bodyPr/>
          <a:lstStyle>
            <a:lvl1pPr marL="382096" indent="-382096">
              <a:buClr>
                <a:srgbClr val="E05206"/>
              </a:buClr>
              <a:buFont typeface="Arial" panose="020B0604020202020204" pitchFamily="34" charset="0"/>
              <a:buChar char="•"/>
              <a:defRPr sz="3048"/>
            </a:lvl1pPr>
            <a:lvl2pPr marL="827876" indent="-318414">
              <a:buFont typeface="Arial" panose="020B0604020202020204" pitchFamily="34" charset="0"/>
              <a:buChar char="•"/>
              <a:defRPr sz="3048">
                <a:solidFill>
                  <a:schemeClr val="tx1"/>
                </a:solidFill>
                <a:latin typeface="+mn-lt"/>
              </a:defRPr>
            </a:lvl2pPr>
            <a:lvl3pPr>
              <a:defRPr sz="2286">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5" name="Tijdelijke aanduiding voor datum 4"/>
          <p:cNvSpPr>
            <a:spLocks noGrp="1"/>
          </p:cNvSpPr>
          <p:nvPr>
            <p:ph type="dt" sz="half" idx="10"/>
          </p:nvPr>
        </p:nvSpPr>
        <p:spPr>
          <a:xfrm>
            <a:off x="1676704" y="6377899"/>
            <a:ext cx="1752479" cy="365125"/>
          </a:xfrm>
        </p:spPr>
        <p:txBody>
          <a:bodyPr/>
          <a:lstStyle>
            <a:lvl1pPr>
              <a:defRPr sz="1143">
                <a:solidFill>
                  <a:srgbClr val="4B08A1"/>
                </a:solidFill>
                <a:latin typeface="+mn-lt"/>
              </a:defRPr>
            </a:lvl1pPr>
          </a:lstStyle>
          <a:p>
            <a:pPr defTabSz="1018923"/>
            <a:endParaRPr lang="nl-BE" dirty="0"/>
          </a:p>
        </p:txBody>
      </p:sp>
      <p:sp>
        <p:nvSpPr>
          <p:cNvPr id="16" name="Tijdelijke aanduiding voor voettekst 5"/>
          <p:cNvSpPr>
            <a:spLocks noGrp="1"/>
          </p:cNvSpPr>
          <p:nvPr>
            <p:ph type="ftr" sz="quarter" idx="11"/>
          </p:nvPr>
        </p:nvSpPr>
        <p:spPr>
          <a:xfrm>
            <a:off x="4165601" y="6356351"/>
            <a:ext cx="3860800" cy="365125"/>
          </a:xfrm>
        </p:spPr>
        <p:txBody>
          <a:bodyPr/>
          <a:lstStyle>
            <a:lvl1pPr algn="ctr">
              <a:defRPr sz="1143">
                <a:solidFill>
                  <a:srgbClr val="4B08A1"/>
                </a:solidFill>
                <a:latin typeface="+mn-lt"/>
              </a:defRPr>
            </a:lvl1pPr>
          </a:lstStyle>
          <a:p>
            <a:pPr defTabSz="1018923"/>
            <a:endParaRPr lang="nl-BE" dirty="0"/>
          </a:p>
        </p:txBody>
      </p:sp>
      <p:sp>
        <p:nvSpPr>
          <p:cNvPr id="17" name="Tijdelijke aanduiding voor dianummer 6"/>
          <p:cNvSpPr>
            <a:spLocks noGrp="1"/>
          </p:cNvSpPr>
          <p:nvPr>
            <p:ph type="sldNum" sz="quarter" idx="12"/>
          </p:nvPr>
        </p:nvSpPr>
        <p:spPr>
          <a:xfrm>
            <a:off x="8737600" y="6356351"/>
            <a:ext cx="2844800" cy="365125"/>
          </a:xfrm>
        </p:spPr>
        <p:txBody>
          <a:bodyPr/>
          <a:lstStyle>
            <a:lvl1pPr algn="r">
              <a:defRPr sz="1333">
                <a:solidFill>
                  <a:srgbClr val="4B08A1"/>
                </a:solidFill>
                <a:latin typeface="+mn-lt"/>
              </a:defRPr>
            </a:lvl1pPr>
          </a:lstStyle>
          <a:p>
            <a:pPr defTabSz="1018923"/>
            <a:fld id="{3FBF691C-001E-495E-9AF3-3E4076B7C483}" type="slidenum">
              <a:rPr lang="nl-BE" smtClean="0"/>
              <a:pPr defTabSz="1018923"/>
              <a:t>‹#›</a:t>
            </a:fld>
            <a:endParaRPr lang="nl-BE" dirty="0"/>
          </a:p>
        </p:txBody>
      </p:sp>
    </p:spTree>
    <p:extLst>
      <p:ext uri="{BB962C8B-B14F-4D97-AF65-F5344CB8AC3E}">
        <p14:creationId xmlns:p14="http://schemas.microsoft.com/office/powerpoint/2010/main" val="263811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ussentitel dia">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 y="0"/>
            <a:ext cx="12191893" cy="6858060"/>
          </a:xfrm>
          <a:prstGeom prst="rect">
            <a:avLst/>
          </a:prstGeom>
        </p:spPr>
      </p:pic>
      <p:sp>
        <p:nvSpPr>
          <p:cNvPr id="2" name="Titel 1"/>
          <p:cNvSpPr>
            <a:spLocks noGrp="1"/>
          </p:cNvSpPr>
          <p:nvPr>
            <p:ph type="title" hasCustomPrompt="1"/>
          </p:nvPr>
        </p:nvSpPr>
        <p:spPr>
          <a:xfrm>
            <a:off x="1447989" y="3017526"/>
            <a:ext cx="9905448" cy="1143000"/>
          </a:xfrm>
        </p:spPr>
        <p:txBody>
          <a:bodyPr>
            <a:noAutofit/>
          </a:bodyPr>
          <a:lstStyle>
            <a:lvl1pPr algn="l">
              <a:defRPr sz="7619">
                <a:solidFill>
                  <a:srgbClr val="E05206"/>
                </a:solidFill>
              </a:defRPr>
            </a:lvl1pPr>
          </a:lstStyle>
          <a:p>
            <a:r>
              <a:rPr lang="nl-NL" dirty="0"/>
              <a:t>Tussentitel</a:t>
            </a:r>
            <a:endParaRPr lang="nl-BE" dirty="0"/>
          </a:p>
        </p:txBody>
      </p:sp>
    </p:spTree>
    <p:extLst>
      <p:ext uri="{BB962C8B-B14F-4D97-AF65-F5344CB8AC3E}">
        <p14:creationId xmlns:p14="http://schemas.microsoft.com/office/powerpoint/2010/main" val="102510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inal 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01"/>
            <a:ext cx="12192000" cy="6858378"/>
          </a:xfrm>
          <a:prstGeom prst="rect">
            <a:avLst/>
          </a:prstGeom>
        </p:spPr>
      </p:pic>
    </p:spTree>
    <p:extLst>
      <p:ext uri="{BB962C8B-B14F-4D97-AF65-F5344CB8AC3E}">
        <p14:creationId xmlns:p14="http://schemas.microsoft.com/office/powerpoint/2010/main" val="1840855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51423" y="200742"/>
            <a:ext cx="3289155" cy="643894"/>
          </a:xfrm>
        </p:spPr>
        <p:txBody>
          <a:bodyPr lIns="0" tIns="0" rIns="0" bIns="0"/>
          <a:lstStyle>
            <a:lvl1pPr>
              <a:defRPr sz="4184" b="0" i="0">
                <a:solidFill>
                  <a:srgbClr val="034EA2"/>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2513878" y="3867589"/>
            <a:ext cx="2366003" cy="168059"/>
          </a:xfrm>
        </p:spPr>
        <p:txBody>
          <a:bodyPr lIns="0" tIns="0" rIns="0" bIns="0"/>
          <a:lstStyle>
            <a:lvl1pPr algn="ctr">
              <a:defRPr>
                <a:solidFill>
                  <a:schemeClr val="tx1">
                    <a:tint val="75000"/>
                  </a:schemeClr>
                </a:solidFill>
              </a:defRPr>
            </a:lvl1pPr>
          </a:lstStyle>
          <a:p>
            <a:pPr defTabSz="554492"/>
            <a:endParaRPr lang="nl-NL" sz="1092">
              <a:solidFill>
                <a:prstClr val="black">
                  <a:tint val="75000"/>
                </a:prstClr>
              </a:solidFill>
            </a:endParaRPr>
          </a:p>
        </p:txBody>
      </p:sp>
      <p:sp>
        <p:nvSpPr>
          <p:cNvPr id="5" name="Holder 5"/>
          <p:cNvSpPr>
            <a:spLocks noGrp="1"/>
          </p:cNvSpPr>
          <p:nvPr>
            <p:ph type="dt" sz="half" idx="6"/>
          </p:nvPr>
        </p:nvSpPr>
        <p:spPr>
          <a:xfrm>
            <a:off x="369688" y="3867589"/>
            <a:ext cx="1700564" cy="168059"/>
          </a:xfrm>
        </p:spPr>
        <p:txBody>
          <a:bodyPr lIns="0" tIns="0" rIns="0" bIns="0"/>
          <a:lstStyle>
            <a:lvl1pPr algn="l">
              <a:defRPr>
                <a:solidFill>
                  <a:schemeClr val="tx1">
                    <a:tint val="75000"/>
                  </a:schemeClr>
                </a:solidFill>
              </a:defRPr>
            </a:lvl1pPr>
          </a:lstStyle>
          <a:p>
            <a:pPr defTabSz="554492"/>
            <a:fld id="{1D8BD707-D9CF-40AE-B4C6-C98DA3205C09}" type="datetimeFigureOut">
              <a:rPr lang="en-US" sz="1092" smtClean="0">
                <a:solidFill>
                  <a:prstClr val="black">
                    <a:tint val="75000"/>
                  </a:prstClr>
                </a:solidFill>
              </a:rPr>
              <a:pPr defTabSz="554492"/>
              <a:t>10/19/2021</a:t>
            </a:fld>
            <a:endParaRPr lang="en-US" sz="1092">
              <a:solidFill>
                <a:prstClr val="black">
                  <a:tint val="75000"/>
                </a:prstClr>
              </a:solidFill>
            </a:endParaRPr>
          </a:p>
        </p:txBody>
      </p:sp>
      <p:sp>
        <p:nvSpPr>
          <p:cNvPr id="6" name="Holder 6"/>
          <p:cNvSpPr>
            <a:spLocks noGrp="1"/>
          </p:cNvSpPr>
          <p:nvPr>
            <p:ph type="sldNum" sz="quarter" idx="7"/>
          </p:nvPr>
        </p:nvSpPr>
        <p:spPr>
          <a:xfrm>
            <a:off x="5323507" y="3867589"/>
            <a:ext cx="1700564" cy="168059"/>
          </a:xfrm>
        </p:spPr>
        <p:txBody>
          <a:bodyPr lIns="0" tIns="0" rIns="0" bIns="0"/>
          <a:lstStyle>
            <a:lvl1pPr algn="r">
              <a:defRPr>
                <a:solidFill>
                  <a:schemeClr val="tx1">
                    <a:tint val="75000"/>
                  </a:schemeClr>
                </a:solidFill>
              </a:defRPr>
            </a:lvl1pPr>
          </a:lstStyle>
          <a:p>
            <a:pPr defTabSz="554492"/>
            <a:fld id="{B6F15528-21DE-4FAA-801E-634DDDAF4B2B}" type="slidenum">
              <a:rPr lang="nl-NL" sz="1092" smtClean="0">
                <a:solidFill>
                  <a:prstClr val="black">
                    <a:tint val="75000"/>
                  </a:prstClr>
                </a:solidFill>
              </a:rPr>
              <a:pPr defTabSz="554492"/>
              <a:t>‹#›</a:t>
            </a:fld>
            <a:endParaRPr lang="nl-NL" sz="1092">
              <a:solidFill>
                <a:prstClr val="black">
                  <a:tint val="75000"/>
                </a:prstClr>
              </a:solidFill>
            </a:endParaRPr>
          </a:p>
        </p:txBody>
      </p:sp>
    </p:spTree>
    <p:extLst>
      <p:ext uri="{BB962C8B-B14F-4D97-AF65-F5344CB8AC3E}">
        <p14:creationId xmlns:p14="http://schemas.microsoft.com/office/powerpoint/2010/main" val="358483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19-10-2021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19-10-2021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19-10-2021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19-10-2021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65B803A-EC28-493C-8281-5709214EF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9825A06-FC49-426E-A7E3-3E6382E99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5A28EE2-B737-45F3-95A3-F429D9F49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D915C-14FB-4A0D-ACE9-03AEFF301CE1}" type="datetimeFigureOut">
              <a:rPr lang="sv-SE" smtClean="0"/>
              <a:t>2021-10-19</a:t>
            </a:fld>
            <a:endParaRPr lang="sv-SE"/>
          </a:p>
        </p:txBody>
      </p:sp>
      <p:sp>
        <p:nvSpPr>
          <p:cNvPr id="5" name="Platshållare för sidfot 4">
            <a:extLst>
              <a:ext uri="{FF2B5EF4-FFF2-40B4-BE49-F238E27FC236}">
                <a16:creationId xmlns:a16="http://schemas.microsoft.com/office/drawing/2014/main" id="{3DCBA08B-27F3-4D96-A974-6EC343275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4041FED-A04B-4A6B-82B3-391CC17BE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3B4A8-B906-4D23-957C-53405A7431E9}" type="slidenum">
              <a:rPr lang="sv-SE" smtClean="0"/>
              <a:t>‹#›</a:t>
            </a:fld>
            <a:endParaRPr lang="sv-SE"/>
          </a:p>
        </p:txBody>
      </p:sp>
    </p:spTree>
    <p:extLst>
      <p:ext uri="{BB962C8B-B14F-4D97-AF65-F5344CB8AC3E}">
        <p14:creationId xmlns:p14="http://schemas.microsoft.com/office/powerpoint/2010/main" val="3968172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1" cy="1143000"/>
          </a:xfrm>
          <a:prstGeom prst="rect">
            <a:avLst/>
          </a:prstGeom>
        </p:spPr>
        <p:txBody>
          <a:bodyPr vert="horz" lIns="106985" tIns="53492" rIns="106985" bIns="53492"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09600" y="1600201"/>
            <a:ext cx="10972801" cy="4525963"/>
          </a:xfrm>
          <a:prstGeom prst="rect">
            <a:avLst/>
          </a:prstGeom>
        </p:spPr>
        <p:txBody>
          <a:bodyPr vert="horz" lIns="106985" tIns="53492" rIns="106985" bIns="53492"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106985" tIns="53492" rIns="106985" bIns="53492" rtlCol="0" anchor="ctr"/>
          <a:lstStyle>
            <a:lvl1pPr algn="l">
              <a:defRPr sz="1333">
                <a:solidFill>
                  <a:schemeClr val="tx1">
                    <a:tint val="75000"/>
                  </a:schemeClr>
                </a:solidFill>
              </a:defRPr>
            </a:lvl1pPr>
          </a:lstStyle>
          <a:p>
            <a:endParaRPr lang="nl-BE"/>
          </a:p>
        </p:txBody>
      </p:sp>
      <p:sp>
        <p:nvSpPr>
          <p:cNvPr id="5" name="Tijdelijke aanduiding voor voettekst 4"/>
          <p:cNvSpPr>
            <a:spLocks noGrp="1"/>
          </p:cNvSpPr>
          <p:nvPr>
            <p:ph type="ftr" sz="quarter" idx="3"/>
          </p:nvPr>
        </p:nvSpPr>
        <p:spPr>
          <a:xfrm>
            <a:off x="4165601" y="6356351"/>
            <a:ext cx="3860800" cy="365125"/>
          </a:xfrm>
          <a:prstGeom prst="rect">
            <a:avLst/>
          </a:prstGeom>
        </p:spPr>
        <p:txBody>
          <a:bodyPr vert="horz" lIns="106985" tIns="53492" rIns="106985" bIns="53492" rtlCol="0" anchor="ctr"/>
          <a:lstStyle>
            <a:lvl1pPr algn="ctr">
              <a:defRPr sz="1333">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106985" tIns="53492" rIns="106985" bIns="53492" rtlCol="0" anchor="ctr"/>
          <a:lstStyle>
            <a:lvl1pPr algn="r">
              <a:defRPr sz="1333">
                <a:solidFill>
                  <a:schemeClr val="tx1">
                    <a:tint val="75000"/>
                  </a:schemeClr>
                </a:solidFill>
              </a:defRPr>
            </a:lvl1pPr>
          </a:lstStyle>
          <a:p>
            <a:fld id="{3FBF691C-001E-495E-9AF3-3E4076B7C483}" type="slidenum">
              <a:rPr lang="nl-BE" smtClean="0"/>
              <a:t>‹#›</a:t>
            </a:fld>
            <a:endParaRPr lang="nl-BE"/>
          </a:p>
        </p:txBody>
      </p:sp>
    </p:spTree>
    <p:extLst>
      <p:ext uri="{BB962C8B-B14F-4D97-AF65-F5344CB8AC3E}">
        <p14:creationId xmlns:p14="http://schemas.microsoft.com/office/powerpoint/2010/main" val="11452685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sldNum="0" hdr="0" ftr="0" dt="0"/>
  <p:txStyles>
    <p:titleStyle>
      <a:lvl1pPr algn="ctr" defTabSz="1018923" rtl="0" eaLnBrk="1" latinLnBrk="0" hangingPunct="1">
        <a:spcBef>
          <a:spcPct val="0"/>
        </a:spcBef>
        <a:buNone/>
        <a:defRPr sz="4857" kern="1200">
          <a:solidFill>
            <a:schemeClr val="tx1"/>
          </a:solidFill>
          <a:latin typeface="+mj-lt"/>
          <a:ea typeface="+mj-ea"/>
          <a:cs typeface="+mj-cs"/>
        </a:defRPr>
      </a:lvl1pPr>
    </p:titleStyle>
    <p:bodyStyle>
      <a:lvl1pPr marL="382096" indent="-382096" algn="l" defTabSz="1018923" rtl="0" eaLnBrk="1" latinLnBrk="0" hangingPunct="1">
        <a:spcBef>
          <a:spcPct val="20000"/>
        </a:spcBef>
        <a:buFont typeface="Arial" panose="020B0604020202020204" pitchFamily="34" charset="0"/>
        <a:buChar char="•"/>
        <a:defRPr sz="3524" kern="1200">
          <a:solidFill>
            <a:schemeClr val="tx1"/>
          </a:solidFill>
          <a:latin typeface="+mn-lt"/>
          <a:ea typeface="+mn-ea"/>
          <a:cs typeface="+mn-cs"/>
        </a:defRPr>
      </a:lvl1pPr>
      <a:lvl2pPr marL="827876" indent="-318414" algn="l" defTabSz="1018923" rtl="0" eaLnBrk="1" latinLnBrk="0" hangingPunct="1">
        <a:spcBef>
          <a:spcPct val="20000"/>
        </a:spcBef>
        <a:buFont typeface="Arial" panose="020B0604020202020204" pitchFamily="34" charset="0"/>
        <a:buChar char="–"/>
        <a:defRPr sz="3143" kern="1200">
          <a:solidFill>
            <a:schemeClr val="tx1"/>
          </a:solidFill>
          <a:latin typeface="+mn-lt"/>
          <a:ea typeface="+mn-ea"/>
          <a:cs typeface="+mn-cs"/>
        </a:defRPr>
      </a:lvl2pPr>
      <a:lvl3pPr marL="1273654" indent="-254731" algn="l" defTabSz="1018923"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783116"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4pPr>
      <a:lvl5pPr marL="2292577"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5pPr>
      <a:lvl6pPr marL="2802039"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6pPr>
      <a:lvl7pPr marL="3311501"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7pPr>
      <a:lvl8pPr marL="3820962"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8pPr>
      <a:lvl9pPr marL="4330424"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9pPr>
    </p:bodyStyle>
    <p:otherStyle>
      <a:defPPr>
        <a:defRPr lang="nl-BE"/>
      </a:defPPr>
      <a:lvl1pPr marL="0" algn="l" defTabSz="1018923" rtl="0" eaLnBrk="1" latinLnBrk="0" hangingPunct="1">
        <a:defRPr sz="2000" kern="1200">
          <a:solidFill>
            <a:schemeClr val="tx1"/>
          </a:solidFill>
          <a:latin typeface="+mn-lt"/>
          <a:ea typeface="+mn-ea"/>
          <a:cs typeface="+mn-cs"/>
        </a:defRPr>
      </a:lvl1pPr>
      <a:lvl2pPr marL="509462" algn="l" defTabSz="1018923" rtl="0" eaLnBrk="1" latinLnBrk="0" hangingPunct="1">
        <a:defRPr sz="2000" kern="1200">
          <a:solidFill>
            <a:schemeClr val="tx1"/>
          </a:solidFill>
          <a:latin typeface="+mn-lt"/>
          <a:ea typeface="+mn-ea"/>
          <a:cs typeface="+mn-cs"/>
        </a:defRPr>
      </a:lvl2pPr>
      <a:lvl3pPr marL="1018923" algn="l" defTabSz="1018923" rtl="0" eaLnBrk="1" latinLnBrk="0" hangingPunct="1">
        <a:defRPr sz="2000" kern="1200">
          <a:solidFill>
            <a:schemeClr val="tx1"/>
          </a:solidFill>
          <a:latin typeface="+mn-lt"/>
          <a:ea typeface="+mn-ea"/>
          <a:cs typeface="+mn-cs"/>
        </a:defRPr>
      </a:lvl3pPr>
      <a:lvl4pPr marL="1528385" algn="l" defTabSz="1018923" rtl="0" eaLnBrk="1" latinLnBrk="0" hangingPunct="1">
        <a:defRPr sz="2000" kern="1200">
          <a:solidFill>
            <a:schemeClr val="tx1"/>
          </a:solidFill>
          <a:latin typeface="+mn-lt"/>
          <a:ea typeface="+mn-ea"/>
          <a:cs typeface="+mn-cs"/>
        </a:defRPr>
      </a:lvl4pPr>
      <a:lvl5pPr marL="2037846" algn="l" defTabSz="1018923" rtl="0" eaLnBrk="1" latinLnBrk="0" hangingPunct="1">
        <a:defRPr sz="2000" kern="1200">
          <a:solidFill>
            <a:schemeClr val="tx1"/>
          </a:solidFill>
          <a:latin typeface="+mn-lt"/>
          <a:ea typeface="+mn-ea"/>
          <a:cs typeface="+mn-cs"/>
        </a:defRPr>
      </a:lvl5pPr>
      <a:lvl6pPr marL="2547308" algn="l" defTabSz="1018923" rtl="0" eaLnBrk="1" latinLnBrk="0" hangingPunct="1">
        <a:defRPr sz="2000" kern="1200">
          <a:solidFill>
            <a:schemeClr val="tx1"/>
          </a:solidFill>
          <a:latin typeface="+mn-lt"/>
          <a:ea typeface="+mn-ea"/>
          <a:cs typeface="+mn-cs"/>
        </a:defRPr>
      </a:lvl6pPr>
      <a:lvl7pPr marL="3056770" algn="l" defTabSz="1018923" rtl="0" eaLnBrk="1" latinLnBrk="0" hangingPunct="1">
        <a:defRPr sz="2000" kern="1200">
          <a:solidFill>
            <a:schemeClr val="tx1"/>
          </a:solidFill>
          <a:latin typeface="+mn-lt"/>
          <a:ea typeface="+mn-ea"/>
          <a:cs typeface="+mn-cs"/>
        </a:defRPr>
      </a:lvl7pPr>
      <a:lvl8pPr marL="3566231" algn="l" defTabSz="1018923" rtl="0" eaLnBrk="1" latinLnBrk="0" hangingPunct="1">
        <a:defRPr sz="2000" kern="1200">
          <a:solidFill>
            <a:schemeClr val="tx1"/>
          </a:solidFill>
          <a:latin typeface="+mn-lt"/>
          <a:ea typeface="+mn-ea"/>
          <a:cs typeface="+mn-cs"/>
        </a:defRPr>
      </a:lvl8pPr>
      <a:lvl9pPr marL="4075693" algn="l" defTabSz="1018923"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1" cy="1143000"/>
          </a:xfrm>
          <a:prstGeom prst="rect">
            <a:avLst/>
          </a:prstGeom>
        </p:spPr>
        <p:txBody>
          <a:bodyPr vert="horz" lIns="106985" tIns="53492" rIns="106985" bIns="53492"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09600" y="1600201"/>
            <a:ext cx="10972801" cy="4525963"/>
          </a:xfrm>
          <a:prstGeom prst="rect">
            <a:avLst/>
          </a:prstGeom>
        </p:spPr>
        <p:txBody>
          <a:bodyPr vert="horz" lIns="106985" tIns="53492" rIns="106985" bIns="53492"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106985" tIns="53492" rIns="106985" bIns="53492" rtlCol="0" anchor="ctr"/>
          <a:lstStyle>
            <a:lvl1pPr algn="l">
              <a:defRPr sz="1333">
                <a:solidFill>
                  <a:schemeClr val="tx1">
                    <a:tint val="75000"/>
                  </a:schemeClr>
                </a:solidFill>
              </a:defRPr>
            </a:lvl1pPr>
          </a:lstStyle>
          <a:p>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1" y="6356351"/>
            <a:ext cx="3860800" cy="365125"/>
          </a:xfrm>
          <a:prstGeom prst="rect">
            <a:avLst/>
          </a:prstGeom>
        </p:spPr>
        <p:txBody>
          <a:bodyPr vert="horz" lIns="106985" tIns="53492" rIns="106985" bIns="53492" rtlCol="0" anchor="ctr"/>
          <a:lstStyle>
            <a:lvl1pPr algn="ctr">
              <a:defRPr sz="1333">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106985" tIns="53492" rIns="106985" bIns="53492" rtlCol="0" anchor="ctr"/>
          <a:lstStyle>
            <a:lvl1pPr algn="r">
              <a:defRPr sz="1333">
                <a:solidFill>
                  <a:schemeClr val="tx1">
                    <a:tint val="75000"/>
                  </a:schemeClr>
                </a:solidFill>
              </a:defRPr>
            </a:lvl1pPr>
          </a:lstStyle>
          <a:p>
            <a:fld id="{3FBF691C-001E-495E-9AF3-3E4076B7C483}"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3196705652"/>
      </p:ext>
    </p:extLst>
  </p:cSld>
  <p:clrMap bg1="lt1" tx1="dk1" bg2="lt2" tx2="dk2" accent1="accent1" accent2="accent2" accent3="accent3" accent4="accent4" accent5="accent5" accent6="accent6" hlink="hlink" folHlink="folHlink"/>
  <p:sldLayoutIdLst>
    <p:sldLayoutId id="2147483671" r:id="rId1"/>
  </p:sldLayoutIdLst>
  <p:hf sldNum="0" hdr="0" ftr="0" dt="0"/>
  <p:txStyles>
    <p:titleStyle>
      <a:lvl1pPr algn="ctr" defTabSz="1018923" rtl="0" eaLnBrk="1" latinLnBrk="0" hangingPunct="1">
        <a:spcBef>
          <a:spcPct val="0"/>
        </a:spcBef>
        <a:buNone/>
        <a:defRPr sz="4857" kern="1200">
          <a:solidFill>
            <a:schemeClr val="tx1"/>
          </a:solidFill>
          <a:latin typeface="+mj-lt"/>
          <a:ea typeface="+mj-ea"/>
          <a:cs typeface="+mj-cs"/>
        </a:defRPr>
      </a:lvl1pPr>
    </p:titleStyle>
    <p:bodyStyle>
      <a:lvl1pPr marL="382096" indent="-382096" algn="l" defTabSz="1018923" rtl="0" eaLnBrk="1" latinLnBrk="0" hangingPunct="1">
        <a:spcBef>
          <a:spcPct val="20000"/>
        </a:spcBef>
        <a:buFont typeface="Arial" panose="020B0604020202020204" pitchFamily="34" charset="0"/>
        <a:buChar char="•"/>
        <a:defRPr sz="3524" kern="1200">
          <a:solidFill>
            <a:schemeClr val="tx1"/>
          </a:solidFill>
          <a:latin typeface="+mn-lt"/>
          <a:ea typeface="+mn-ea"/>
          <a:cs typeface="+mn-cs"/>
        </a:defRPr>
      </a:lvl1pPr>
      <a:lvl2pPr marL="827876" indent="-318414" algn="l" defTabSz="1018923" rtl="0" eaLnBrk="1" latinLnBrk="0" hangingPunct="1">
        <a:spcBef>
          <a:spcPct val="20000"/>
        </a:spcBef>
        <a:buFont typeface="Arial" panose="020B0604020202020204" pitchFamily="34" charset="0"/>
        <a:buChar char="–"/>
        <a:defRPr sz="3143" kern="1200">
          <a:solidFill>
            <a:schemeClr val="tx1"/>
          </a:solidFill>
          <a:latin typeface="+mn-lt"/>
          <a:ea typeface="+mn-ea"/>
          <a:cs typeface="+mn-cs"/>
        </a:defRPr>
      </a:lvl2pPr>
      <a:lvl3pPr marL="1273654" indent="-254731" algn="l" defTabSz="1018923"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783116"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4pPr>
      <a:lvl5pPr marL="2292577"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5pPr>
      <a:lvl6pPr marL="2802039"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6pPr>
      <a:lvl7pPr marL="3311501"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7pPr>
      <a:lvl8pPr marL="3820962"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8pPr>
      <a:lvl9pPr marL="4330424" indent="-254731" algn="l" defTabSz="1018923" rtl="0" eaLnBrk="1" latinLnBrk="0" hangingPunct="1">
        <a:spcBef>
          <a:spcPct val="20000"/>
        </a:spcBef>
        <a:buFont typeface="Arial" panose="020B0604020202020204" pitchFamily="34" charset="0"/>
        <a:buChar char="•"/>
        <a:defRPr sz="2191" kern="1200">
          <a:solidFill>
            <a:schemeClr val="tx1"/>
          </a:solidFill>
          <a:latin typeface="+mn-lt"/>
          <a:ea typeface="+mn-ea"/>
          <a:cs typeface="+mn-cs"/>
        </a:defRPr>
      </a:lvl9pPr>
    </p:bodyStyle>
    <p:otherStyle>
      <a:defPPr>
        <a:defRPr lang="nl-BE"/>
      </a:defPPr>
      <a:lvl1pPr marL="0" algn="l" defTabSz="1018923" rtl="0" eaLnBrk="1" latinLnBrk="0" hangingPunct="1">
        <a:defRPr sz="2000" kern="1200">
          <a:solidFill>
            <a:schemeClr val="tx1"/>
          </a:solidFill>
          <a:latin typeface="+mn-lt"/>
          <a:ea typeface="+mn-ea"/>
          <a:cs typeface="+mn-cs"/>
        </a:defRPr>
      </a:lvl1pPr>
      <a:lvl2pPr marL="509462" algn="l" defTabSz="1018923" rtl="0" eaLnBrk="1" latinLnBrk="0" hangingPunct="1">
        <a:defRPr sz="2000" kern="1200">
          <a:solidFill>
            <a:schemeClr val="tx1"/>
          </a:solidFill>
          <a:latin typeface="+mn-lt"/>
          <a:ea typeface="+mn-ea"/>
          <a:cs typeface="+mn-cs"/>
        </a:defRPr>
      </a:lvl2pPr>
      <a:lvl3pPr marL="1018923" algn="l" defTabSz="1018923" rtl="0" eaLnBrk="1" latinLnBrk="0" hangingPunct="1">
        <a:defRPr sz="2000" kern="1200">
          <a:solidFill>
            <a:schemeClr val="tx1"/>
          </a:solidFill>
          <a:latin typeface="+mn-lt"/>
          <a:ea typeface="+mn-ea"/>
          <a:cs typeface="+mn-cs"/>
        </a:defRPr>
      </a:lvl3pPr>
      <a:lvl4pPr marL="1528385" algn="l" defTabSz="1018923" rtl="0" eaLnBrk="1" latinLnBrk="0" hangingPunct="1">
        <a:defRPr sz="2000" kern="1200">
          <a:solidFill>
            <a:schemeClr val="tx1"/>
          </a:solidFill>
          <a:latin typeface="+mn-lt"/>
          <a:ea typeface="+mn-ea"/>
          <a:cs typeface="+mn-cs"/>
        </a:defRPr>
      </a:lvl4pPr>
      <a:lvl5pPr marL="2037846" algn="l" defTabSz="1018923" rtl="0" eaLnBrk="1" latinLnBrk="0" hangingPunct="1">
        <a:defRPr sz="2000" kern="1200">
          <a:solidFill>
            <a:schemeClr val="tx1"/>
          </a:solidFill>
          <a:latin typeface="+mn-lt"/>
          <a:ea typeface="+mn-ea"/>
          <a:cs typeface="+mn-cs"/>
        </a:defRPr>
      </a:lvl5pPr>
      <a:lvl6pPr marL="2547308" algn="l" defTabSz="1018923" rtl="0" eaLnBrk="1" latinLnBrk="0" hangingPunct="1">
        <a:defRPr sz="2000" kern="1200">
          <a:solidFill>
            <a:schemeClr val="tx1"/>
          </a:solidFill>
          <a:latin typeface="+mn-lt"/>
          <a:ea typeface="+mn-ea"/>
          <a:cs typeface="+mn-cs"/>
        </a:defRPr>
      </a:lvl6pPr>
      <a:lvl7pPr marL="3056770" algn="l" defTabSz="1018923" rtl="0" eaLnBrk="1" latinLnBrk="0" hangingPunct="1">
        <a:defRPr sz="2000" kern="1200">
          <a:solidFill>
            <a:schemeClr val="tx1"/>
          </a:solidFill>
          <a:latin typeface="+mn-lt"/>
          <a:ea typeface="+mn-ea"/>
          <a:cs typeface="+mn-cs"/>
        </a:defRPr>
      </a:lvl7pPr>
      <a:lvl8pPr marL="3566231" algn="l" defTabSz="1018923" rtl="0" eaLnBrk="1" latinLnBrk="0" hangingPunct="1">
        <a:defRPr sz="2000" kern="1200">
          <a:solidFill>
            <a:schemeClr val="tx1"/>
          </a:solidFill>
          <a:latin typeface="+mn-lt"/>
          <a:ea typeface="+mn-ea"/>
          <a:cs typeface="+mn-cs"/>
        </a:defRPr>
      </a:lvl8pPr>
      <a:lvl9pPr marL="4075693" algn="l" defTabSz="1018923"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51423" y="200742"/>
            <a:ext cx="3289155" cy="1061829"/>
          </a:xfrm>
          <a:prstGeom prst="rect">
            <a:avLst/>
          </a:prstGeom>
        </p:spPr>
        <p:txBody>
          <a:bodyPr wrap="square" lIns="0" tIns="0" rIns="0" bIns="0">
            <a:spAutoFit/>
          </a:bodyPr>
          <a:lstStyle>
            <a:lvl1pPr>
              <a:defRPr sz="6900" b="0" i="0">
                <a:solidFill>
                  <a:srgbClr val="034EA2"/>
                </a:solidFill>
                <a:latin typeface="Verdana"/>
                <a:cs typeface="Verdana"/>
              </a:defRPr>
            </a:lvl1pPr>
          </a:lstStyle>
          <a:p>
            <a:endParaRPr/>
          </a:p>
        </p:txBody>
      </p:sp>
      <p:sp>
        <p:nvSpPr>
          <p:cNvPr id="3" name="Holder 3"/>
          <p:cNvSpPr>
            <a:spLocks noGrp="1"/>
          </p:cNvSpPr>
          <p:nvPr>
            <p:ph type="body" idx="1"/>
          </p:nvPr>
        </p:nvSpPr>
        <p:spPr>
          <a:xfrm>
            <a:off x="676275" y="2045140"/>
            <a:ext cx="111607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10/19/2021</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3483976"/>
      </p:ext>
    </p:extLst>
  </p:cSld>
  <p:clrMap bg1="lt1" tx1="dk1" bg2="lt2" tx2="dk2" accent1="accent1" accent2="accent2" accent3="accent3" accent4="accent4" accent5="accent5" accent6="accent6" hlink="hlink" folHlink="folHlink"/>
  <p:sldLayoutIdLst>
    <p:sldLayoutId id="2147483673" r:id="rId1"/>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9" Type="http://schemas.openxmlformats.org/officeDocument/2006/relationships/image" Target="../media/image55.png"/><Relationship Id="rId21" Type="http://schemas.openxmlformats.org/officeDocument/2006/relationships/image" Target="../media/image37.png"/><Relationship Id="rId34" Type="http://schemas.openxmlformats.org/officeDocument/2006/relationships/image" Target="../media/image50.svg"/><Relationship Id="rId42" Type="http://schemas.openxmlformats.org/officeDocument/2006/relationships/image" Target="../media/image58.svg"/><Relationship Id="rId47" Type="http://schemas.openxmlformats.org/officeDocument/2006/relationships/image" Target="../media/image63.png"/><Relationship Id="rId50" Type="http://schemas.openxmlformats.org/officeDocument/2006/relationships/image" Target="../media/image66.svg"/><Relationship Id="rId7"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32.svg"/><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8.svg"/><Relationship Id="rId37" Type="http://schemas.openxmlformats.org/officeDocument/2006/relationships/image" Target="../media/image53.png"/><Relationship Id="rId40" Type="http://schemas.openxmlformats.org/officeDocument/2006/relationships/image" Target="../media/image56.svg"/><Relationship Id="rId45" Type="http://schemas.openxmlformats.org/officeDocument/2006/relationships/image" Target="../media/image61.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36" Type="http://schemas.openxmlformats.org/officeDocument/2006/relationships/image" Target="../media/image52.svg"/><Relationship Id="rId49" Type="http://schemas.openxmlformats.org/officeDocument/2006/relationships/image" Target="../media/image65.pn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60.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6.svg"/><Relationship Id="rId35" Type="http://schemas.openxmlformats.org/officeDocument/2006/relationships/image" Target="../media/image51.png"/><Relationship Id="rId43" Type="http://schemas.openxmlformats.org/officeDocument/2006/relationships/image" Target="../media/image59.png"/><Relationship Id="rId48" Type="http://schemas.openxmlformats.org/officeDocument/2006/relationships/image" Target="../media/image64.svg"/><Relationship Id="rId8" Type="http://schemas.openxmlformats.org/officeDocument/2006/relationships/image" Target="../media/image24.svg"/><Relationship Id="rId3" Type="http://schemas.openxmlformats.org/officeDocument/2006/relationships/image" Target="../media/image19.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svg"/><Relationship Id="rId46" Type="http://schemas.openxmlformats.org/officeDocument/2006/relationships/image" Target="../media/image62.svg"/><Relationship Id="rId20" Type="http://schemas.openxmlformats.org/officeDocument/2006/relationships/image" Target="../media/image36.svg"/><Relationship Id="rId41" Type="http://schemas.openxmlformats.org/officeDocument/2006/relationships/image" Target="../media/image57.png"/><Relationship Id="rId1" Type="http://schemas.openxmlformats.org/officeDocument/2006/relationships/slideLayout" Target="../slideLayouts/slideLayout19.xml"/><Relationship Id="rId6"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2.webp"/><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5.webp"/><Relationship Id="rId5" Type="http://schemas.openxmlformats.org/officeDocument/2006/relationships/image" Target="../media/image84.jpg"/><Relationship Id="rId4" Type="http://schemas.openxmlformats.org/officeDocument/2006/relationships/image" Target="../media/image83.jp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hyperlink" Target="https://www.fwo.be/en/fellowships-funding/research-projects/sbo-projects/"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1.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1.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1.xml"/><Relationship Id="rId4" Type="http://schemas.openxmlformats.org/officeDocument/2006/relationships/image" Target="../media/image101.jp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1.xml"/><Relationship Id="rId4" Type="http://schemas.openxmlformats.org/officeDocument/2006/relationships/image" Target="../media/image103.jpg"/></Relationships>
</file>

<file path=ppt/slides/_rels/slide4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1.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hyperlink" Target="http://www.facultyofimpact.nl/" TargetMode="External"/><Relationship Id="rId2" Type="http://schemas.openxmlformats.org/officeDocument/2006/relationships/hyperlink" Target="mailto:frans@facultyofimpact.nl" TargetMode="External"/><Relationship Id="rId1" Type="http://schemas.openxmlformats.org/officeDocument/2006/relationships/slideLayout" Target="../slideLayouts/slideLayout21.xml"/><Relationship Id="rId6" Type="http://schemas.openxmlformats.org/officeDocument/2006/relationships/image" Target="../media/image97.png"/><Relationship Id="rId5" Type="http://schemas.openxmlformats.org/officeDocument/2006/relationships/image" Target="../media/image118.pn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5.xml"/><Relationship Id="rId18" Type="http://schemas.openxmlformats.org/officeDocument/2006/relationships/customXml" Target="../ink/ink8.xml"/><Relationship Id="rId3" Type="http://schemas.openxmlformats.org/officeDocument/2006/relationships/customXml" Target="../ink/ink1.xml"/><Relationship Id="rId12" Type="http://schemas.openxmlformats.org/officeDocument/2006/relationships/customXml" Target="../ink/ink4.xml"/><Relationship Id="rId17"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customXml" Target="../ink/ink7.xml"/><Relationship Id="rId20" Type="http://schemas.openxmlformats.org/officeDocument/2006/relationships/image" Target="../media/image12.jpeg"/><Relationship Id="rId1" Type="http://schemas.openxmlformats.org/officeDocument/2006/relationships/slideLayout" Target="../slideLayouts/slideLayout14.xml"/><Relationship Id="rId11" Type="http://schemas.openxmlformats.org/officeDocument/2006/relationships/customXml" Target="../ink/ink3.xml"/><Relationship Id="rId15" Type="http://schemas.openxmlformats.org/officeDocument/2006/relationships/image" Target="../media/image4.png"/><Relationship Id="rId10" Type="http://schemas.openxmlformats.org/officeDocument/2006/relationships/image" Target="../media/image14.png"/><Relationship Id="rId19" Type="http://schemas.openxmlformats.org/officeDocument/2006/relationships/hyperlink" Target="https://upload.wikimedia.org/wikipedia/commons/thumb/6/6a/Biljard.JPG/640px-Biljard.JPG" TargetMode="External"/><Relationship Id="rId9" Type="http://schemas.openxmlformats.org/officeDocument/2006/relationships/customXml" Target="../ink/ink2.xml"/><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Social</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 Sciences,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Humanities</a:t>
            </a:r>
            <a:r>
              <a:rPr lang="nl-NL" sz="3600" i="1" dirty="0">
                <a:solidFill>
                  <a:prstClr val="black">
                    <a:lumMod val="50000"/>
                  </a:prstClr>
                </a:solidFill>
                <a:latin typeface="Garamond" panose="02020404030301010803" pitchFamily="18" charset="0"/>
              </a:rPr>
              <a:t> </a:t>
            </a:r>
            <a:r>
              <a:rPr lang="nl-NL" sz="3600" i="1" dirty="0" err="1">
                <a:solidFill>
                  <a:prstClr val="black">
                    <a:lumMod val="50000"/>
                  </a:prstClr>
                </a:solidFill>
                <a:latin typeface="Garamond" panose="02020404030301010803" pitchFamily="18" charset="0"/>
              </a:rPr>
              <a:t>and</a:t>
            </a:r>
            <a:r>
              <a:rPr lang="nl-NL" sz="3600" i="1" dirty="0">
                <a:solidFill>
                  <a:prstClr val="black">
                    <a:lumMod val="50000"/>
                  </a:prstClr>
                </a:solidFill>
                <a:latin typeface="Garamond" panose="02020404030301010803" pitchFamily="18" charset="0"/>
              </a:rPr>
              <a:t> Arts Conference</a:t>
            </a:r>
          </a:p>
          <a:p>
            <a:pPr lvl="0" algn="ctr"/>
            <a:r>
              <a:rPr lang="nl-NL" sz="3600" i="1" dirty="0">
                <a:solidFill>
                  <a:prstClr val="black">
                    <a:lumMod val="50000"/>
                  </a:prstClr>
                </a:solidFill>
                <a:latin typeface="Garamond" panose="02020404030301010803" pitchFamily="18" charset="0"/>
              </a:rPr>
              <a:t>The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Science Policy and Funding Schemes</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13 October,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4294967295"/>
          </p:nvPr>
        </p:nvSpPr>
        <p:spPr>
          <a:xfrm>
            <a:off x="0" y="1987550"/>
            <a:ext cx="5180013" cy="3709988"/>
          </a:xfrm>
        </p:spPr>
        <p:txBody>
          <a:bodyPr/>
          <a:lstStyle/>
          <a:p>
            <a:r>
              <a:rPr lang="sv-SE" dirty="0"/>
              <a:t>text</a:t>
            </a:r>
          </a:p>
        </p:txBody>
      </p:sp>
      <p:sp>
        <p:nvSpPr>
          <p:cNvPr id="7" name="Rektangel 6"/>
          <p:cNvSpPr/>
          <p:nvPr/>
        </p:nvSpPr>
        <p:spPr>
          <a:xfrm>
            <a:off x="0" y="1531922"/>
            <a:ext cx="6096000" cy="457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Impact evaluation was employed to assess whether seeing the film caused changes in knowledge, awareness, attitudes, and actions . </a:t>
            </a:r>
          </a:p>
          <a:p>
            <a:pPr marL="45720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6AF98F8-561C-6145-A219-EE61F3E17FC8}"/>
              </a:ext>
            </a:extLst>
          </p:cNvPr>
          <p:cNvSpPr/>
          <p:nvPr/>
        </p:nvSpPr>
        <p:spPr>
          <a:xfrm>
            <a:off x="334964" y="1628775"/>
            <a:ext cx="5400992" cy="4321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nchorCtr="1"/>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endParaRPr>
          </a:p>
        </p:txBody>
      </p:sp>
      <p:sp>
        <p:nvSpPr>
          <p:cNvPr id="11" name="Platshållare för datum 10"/>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4391F5-2577-B644-98D3-52DB90A8C783}"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Platshållare för bildnumm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F4BD-4C73-144D-875C-8105CA6FE4B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078" name="Picture 6" descr="Remsa för filmrulle stock illustrationer. Illustration av projektion -  22406603">
            <a:extLst>
              <a:ext uri="{FF2B5EF4-FFF2-40B4-BE49-F238E27FC236}">
                <a16:creationId xmlns:a16="http://schemas.microsoft.com/office/drawing/2014/main" id="{6E615C78-286A-4FE8-96BE-D5A2772D5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157" y="1531922"/>
            <a:ext cx="5998843" cy="457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57103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DA8C-B3C8-4276-8A98-D4D3C4A7C4BC}"/>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Measures of confidence</a:t>
            </a:r>
          </a:p>
        </p:txBody>
      </p:sp>
      <p:sp>
        <p:nvSpPr>
          <p:cNvPr id="3" name="Content Placeholder 2">
            <a:extLst>
              <a:ext uri="{FF2B5EF4-FFF2-40B4-BE49-F238E27FC236}">
                <a16:creationId xmlns:a16="http://schemas.microsoft.com/office/drawing/2014/main" id="{B4B18EC4-5879-4532-80F9-859493553EA9}"/>
              </a:ext>
            </a:extLst>
          </p:cNvPr>
          <p:cNvSpPr>
            <a:spLocks noGrp="1"/>
          </p:cNvSpPr>
          <p:nvPr>
            <p:ph sz="half" idx="1"/>
          </p:nvPr>
        </p:nvSpPr>
        <p:spPr/>
        <p:txBody>
          <a:bodyPr>
            <a:noAutofit/>
          </a:bodyPr>
          <a:lstStyle/>
          <a:p>
            <a:pPr marL="36900" indent="0">
              <a:buNone/>
            </a:pPr>
            <a:r>
              <a:rPr lang="en-GB" sz="1800" b="1" dirty="0">
                <a:latin typeface="Calibri" panose="020F0502020204030204" pitchFamily="34" charset="0"/>
                <a:cs typeface="Calibri" panose="020F0502020204030204" pitchFamily="34" charset="0"/>
              </a:rPr>
              <a:t>The robustness of the sample</a:t>
            </a:r>
          </a:p>
          <a:p>
            <a:r>
              <a:rPr lang="en-GB" sz="1800" dirty="0">
                <a:latin typeface="Calibri" panose="020F0502020204030204" pitchFamily="34" charset="0"/>
                <a:cs typeface="Calibri" panose="020F0502020204030204" pitchFamily="34" charset="0"/>
              </a:rPr>
              <a:t>Representative, higher than average retention rate between Waves 1 and 2.</a:t>
            </a:r>
          </a:p>
          <a:p>
            <a:pPr marL="36900" indent="0">
              <a:buNone/>
            </a:pPr>
            <a:r>
              <a:rPr lang="en-GB" sz="1800" b="1" dirty="0">
                <a:latin typeface="Calibri" panose="020F0502020204030204" pitchFamily="34" charset="0"/>
                <a:cs typeface="Calibri" panose="020F0502020204030204" pitchFamily="34" charset="0"/>
              </a:rPr>
              <a:t>The quality of the film</a:t>
            </a:r>
          </a:p>
          <a:p>
            <a:r>
              <a:rPr lang="en-GB" sz="1800" dirty="0">
                <a:latin typeface="Calibri" panose="020F0502020204030204" pitchFamily="34" charset="0"/>
                <a:cs typeface="Calibri" panose="020F0502020204030204" pitchFamily="34" charset="0"/>
              </a:rPr>
              <a:t>3 minutes is long for a mobile-phone survey but respondents’ interest was maintained for the duration. 	</a:t>
            </a:r>
          </a:p>
          <a:p>
            <a:pPr marL="36900" indent="0">
              <a:buNone/>
            </a:pPr>
            <a:r>
              <a:rPr lang="en-GB" sz="1800" b="1" dirty="0">
                <a:latin typeface="Calibri" panose="020F0502020204030204" pitchFamily="34" charset="0"/>
                <a:cs typeface="Calibri" panose="020F0502020204030204" pitchFamily="34" charset="0"/>
              </a:rPr>
              <a:t>Spontaneous responses to the film’s main messages</a:t>
            </a:r>
          </a:p>
          <a:p>
            <a:r>
              <a:rPr lang="en-GB" sz="1800" dirty="0">
                <a:latin typeface="Calibri" panose="020F0502020204030204" pitchFamily="34" charset="0"/>
                <a:cs typeface="Calibri" panose="020F0502020204030204" pitchFamily="34" charset="0"/>
              </a:rPr>
              <a:t>Accuracy wave 1- 98% of responses</a:t>
            </a:r>
          </a:p>
          <a:p>
            <a:r>
              <a:rPr lang="en-GB" sz="1800" dirty="0">
                <a:latin typeface="Calibri" panose="020F0502020204030204" pitchFamily="34" charset="0"/>
                <a:cs typeface="Calibri" panose="020F0502020204030204" pitchFamily="34" charset="0"/>
              </a:rPr>
              <a:t>Accuracy wave 2- 46% of responses</a:t>
            </a:r>
          </a:p>
        </p:txBody>
      </p:sp>
      <p:sp>
        <p:nvSpPr>
          <p:cNvPr id="4" name="Content Placeholder 3">
            <a:extLst>
              <a:ext uri="{FF2B5EF4-FFF2-40B4-BE49-F238E27FC236}">
                <a16:creationId xmlns:a16="http://schemas.microsoft.com/office/drawing/2014/main" id="{83A525D8-B344-4DD2-9AA6-EBA841C515A3}"/>
              </a:ext>
            </a:extLst>
          </p:cNvPr>
          <p:cNvSpPr>
            <a:spLocks noGrp="1"/>
          </p:cNvSpPr>
          <p:nvPr>
            <p:ph sz="half" idx="2"/>
          </p:nvPr>
        </p:nvSpPr>
        <p:spPr>
          <a:xfrm>
            <a:off x="6410716" y="2076450"/>
            <a:ext cx="5079535" cy="4171949"/>
          </a:xfrm>
        </p:spPr>
        <p:txBody>
          <a:bodyPr>
            <a:normAutofit fontScale="25000" lnSpcReduction="20000"/>
          </a:bodyPr>
          <a:lstStyle/>
          <a:p>
            <a:pPr marL="36900" indent="0">
              <a:buNone/>
            </a:pPr>
            <a:r>
              <a:rPr lang="en-GB" sz="7200" b="1" dirty="0">
                <a:latin typeface="Calibri" panose="020F0502020204030204" pitchFamily="34" charset="0"/>
                <a:cs typeface="Calibri" panose="020F0502020204030204" pitchFamily="34" charset="0"/>
              </a:rPr>
              <a:t>Retention of film’s messages</a:t>
            </a:r>
          </a:p>
          <a:p>
            <a:r>
              <a:rPr lang="en-GB" sz="7200" dirty="0">
                <a:latin typeface="Calibri" panose="020F0502020204030204" pitchFamily="34" charset="0"/>
                <a:cs typeface="Calibri" panose="020F0502020204030204" pitchFamily="34" charset="0"/>
              </a:rPr>
              <a:t>High level of retention after an interval of 4 weeks. </a:t>
            </a:r>
          </a:p>
          <a:p>
            <a:pPr marL="36900" indent="0">
              <a:buNone/>
            </a:pPr>
            <a:r>
              <a:rPr lang="en-GB" sz="7200" b="1" dirty="0">
                <a:latin typeface="Calibri" panose="020F0502020204030204" pitchFamily="34" charset="0"/>
                <a:cs typeface="Calibri" panose="020F0502020204030204" pitchFamily="34" charset="0"/>
              </a:rPr>
              <a:t>Subsequent action</a:t>
            </a:r>
          </a:p>
          <a:p>
            <a:r>
              <a:rPr lang="en-GB" sz="7200" dirty="0">
                <a:latin typeface="Calibri" panose="020F0502020204030204" pitchFamily="34" charset="0"/>
                <a:cs typeface="Calibri" panose="020F0502020204030204" pitchFamily="34" charset="0"/>
              </a:rPr>
              <a:t>Wave 1- 20% of respondents s</a:t>
            </a:r>
            <a:r>
              <a:rPr lang="en-GB" sz="7200" dirty="0">
                <a:effectLst/>
                <a:latin typeface="Calibri" panose="020F0502020204030204" pitchFamily="34" charset="0"/>
                <a:ea typeface="Calibri" panose="020F0502020204030204" pitchFamily="34" charset="0"/>
                <a:cs typeface="Times New Roman" panose="02020603050405020304" pitchFamily="18" charset="0"/>
              </a:rPr>
              <a:t>aid they would seek more information about AI as the result of seeing the film.</a:t>
            </a:r>
          </a:p>
          <a:p>
            <a:r>
              <a:rPr lang="en-GB" sz="7200" dirty="0">
                <a:effectLst/>
                <a:latin typeface="Calibri" panose="020F0502020204030204" pitchFamily="34" charset="0"/>
                <a:cs typeface="Times New Roman" panose="02020603050405020304" pitchFamily="18" charset="0"/>
              </a:rPr>
              <a:t>Wave 2- 30% of respondents actually had sought more information. </a:t>
            </a:r>
            <a:endParaRPr lang="en-GB" sz="7200" dirty="0">
              <a:latin typeface="Calibri" panose="020F0502020204030204" pitchFamily="34" charset="0"/>
              <a:cs typeface="Calibri" panose="020F0502020204030204" pitchFamily="34" charset="0"/>
            </a:endParaRPr>
          </a:p>
          <a:p>
            <a:pPr marL="36900" indent="0">
              <a:buNone/>
            </a:pPr>
            <a:r>
              <a:rPr lang="en-GB" sz="7200" b="1" dirty="0">
                <a:latin typeface="Calibri" panose="020F0502020204030204" pitchFamily="34" charset="0"/>
                <a:cs typeface="Calibri" panose="020F0502020204030204" pitchFamily="34" charset="0"/>
              </a:rPr>
              <a:t>Awareness</a:t>
            </a:r>
          </a:p>
          <a:p>
            <a:r>
              <a:rPr lang="en-GB" sz="7200" dirty="0">
                <a:latin typeface="Calibri" panose="020F0502020204030204" pitchFamily="34" charset="0"/>
                <a:cs typeface="Calibri" panose="020F0502020204030204" pitchFamily="34" charset="0"/>
              </a:rPr>
              <a:t>Significant changes in levels of awareness about </a:t>
            </a:r>
            <a:r>
              <a:rPr lang="en-GB" sz="7200" dirty="0">
                <a:effectLst/>
                <a:latin typeface="Calibri" panose="020F0502020204030204" pitchFamily="34" charset="0"/>
                <a:ea typeface="Calibri" panose="020F0502020204030204" pitchFamily="34" charset="0"/>
                <a:cs typeface="Times New Roman" panose="02020603050405020304" pitchFamily="18" charset="0"/>
              </a:rPr>
              <a:t>personal responsibility in a legal context and the challenges that AI poses in both Wave 1 and Wave 2.  - 65 % more aware!</a:t>
            </a:r>
            <a:endParaRPr lang="en-GB" sz="72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83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2ABC13-F77F-4025-8452-EA938603E2F4}"/>
              </a:ext>
            </a:extLst>
          </p:cNvPr>
          <p:cNvSpPr>
            <a:spLocks noGrp="1"/>
          </p:cNvSpPr>
          <p:nvPr>
            <p:ph type="title"/>
          </p:nvPr>
        </p:nvSpPr>
        <p:spPr/>
        <p:txBody>
          <a:bodyPr/>
          <a:lstStyle/>
          <a:p>
            <a:r>
              <a:rPr lang="sv-SE" dirty="0"/>
              <a:t>Learnings</a:t>
            </a:r>
          </a:p>
        </p:txBody>
      </p:sp>
      <p:sp>
        <p:nvSpPr>
          <p:cNvPr id="3" name="Platshållare för innehåll 2">
            <a:extLst>
              <a:ext uri="{FF2B5EF4-FFF2-40B4-BE49-F238E27FC236}">
                <a16:creationId xmlns:a16="http://schemas.microsoft.com/office/drawing/2014/main" id="{C60033BF-380C-422E-98AB-E8D5A28E1146}"/>
              </a:ext>
            </a:extLst>
          </p:cNvPr>
          <p:cNvSpPr>
            <a:spLocks noGrp="1"/>
          </p:cNvSpPr>
          <p:nvPr>
            <p:ph idx="1"/>
          </p:nvPr>
        </p:nvSpPr>
        <p:spPr/>
        <p:txBody>
          <a:bodyPr>
            <a:normAutofit/>
          </a:bodyPr>
          <a:lstStyle/>
          <a:p>
            <a:pPr>
              <a:lnSpc>
                <a:spcPct val="100000"/>
              </a:lnSpc>
            </a:pPr>
            <a:r>
              <a:rPr lang="en-GB" dirty="0">
                <a:latin typeface="Calibri" panose="020F0502020204030204" pitchFamily="34" charset="0"/>
                <a:cs typeface="Calibri" panose="020F0502020204030204" pitchFamily="34" charset="0"/>
              </a:rPr>
              <a:t>Impact is possible</a:t>
            </a:r>
            <a:r>
              <a:rPr lang="en-GB" sz="2800" dirty="0">
                <a:latin typeface="Calibri" panose="020F0502020204030204" pitchFamily="34" charset="0"/>
                <a:cs typeface="Calibri" panose="020F0502020204030204" pitchFamily="34" charset="0"/>
              </a:rPr>
              <a:t>. </a:t>
            </a:r>
          </a:p>
          <a:p>
            <a:pPr>
              <a:lnSpc>
                <a:spcPct val="100000"/>
              </a:lnSpc>
            </a:pPr>
            <a:r>
              <a:rPr lang="en-GB" sz="2800" dirty="0">
                <a:latin typeface="Calibri" panose="020F0502020204030204" pitchFamily="34" charset="0"/>
                <a:cs typeface="Calibri" panose="020F0502020204030204" pitchFamily="34" charset="0"/>
              </a:rPr>
              <a:t>Impact evaluation is an effective method to measure the effect.</a:t>
            </a:r>
          </a:p>
          <a:p>
            <a:pPr>
              <a:lnSpc>
                <a:spcPct val="100000"/>
              </a:lnSpc>
            </a:pPr>
            <a:r>
              <a:rPr lang="en-GB" sz="2800" dirty="0">
                <a:latin typeface="Calibri" panose="020F0502020204030204" pitchFamily="34" charset="0"/>
                <a:cs typeface="Calibri" panose="020F0502020204030204" pitchFamily="34" charset="0"/>
              </a:rPr>
              <a:t>Templates and models can help researchers.</a:t>
            </a:r>
          </a:p>
          <a:p>
            <a:pPr>
              <a:lnSpc>
                <a:spcPct val="100000"/>
              </a:lnSpc>
            </a:pPr>
            <a:r>
              <a:rPr lang="en-GB" dirty="0">
                <a:latin typeface="Calibri" panose="020F0502020204030204" pitchFamily="34" charset="0"/>
                <a:cs typeface="Calibri" panose="020F0502020204030204" pitchFamily="34" charset="0"/>
              </a:rPr>
              <a:t>The broader public exists and can be reached.</a:t>
            </a:r>
            <a:endParaRPr lang="en-GB" sz="2800" dirty="0">
              <a:latin typeface="Calibri" panose="020F0502020204030204" pitchFamily="34" charset="0"/>
              <a:cs typeface="Calibri" panose="020F0502020204030204" pitchFamily="34" charset="0"/>
            </a:endParaRPr>
          </a:p>
          <a:p>
            <a:pPr marL="0" indent="0">
              <a:lnSpc>
                <a:spcPct val="100000"/>
              </a:lnSpc>
              <a:buNone/>
            </a:pPr>
            <a:endParaRPr lang="en-GB" sz="2800" dirty="0">
              <a:latin typeface="Calibri" panose="020F0502020204030204" pitchFamily="34" charset="0"/>
              <a:cs typeface="Calibri" panose="020F0502020204030204" pitchFamily="34" charset="0"/>
            </a:endParaRPr>
          </a:p>
          <a:p>
            <a:endParaRPr lang="sv-SE" dirty="0"/>
          </a:p>
        </p:txBody>
      </p:sp>
      <p:pic>
        <p:nvPicPr>
          <p:cNvPr id="5122" name="Picture 2" descr="E27 Uni.Flex Glob varmgul LED 5W dimbar">
            <a:extLst>
              <a:ext uri="{FF2B5EF4-FFF2-40B4-BE49-F238E27FC236}">
                <a16:creationId xmlns:a16="http://schemas.microsoft.com/office/drawing/2014/main" id="{42316FF9-2F96-47FE-B279-020E88F58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14491"/>
            <a:ext cx="6214533" cy="465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6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20824"/>
            <a:ext cx="6099836" cy="5381017"/>
          </a:xfrm>
          <a:prstGeom prst="rect">
            <a:avLst/>
          </a:prstGeom>
        </p:spPr>
      </p:pic>
      <p:sp>
        <p:nvSpPr>
          <p:cNvPr id="5" name="Content Placeholder 4">
            <a:extLst>
              <a:ext uri="{FF2B5EF4-FFF2-40B4-BE49-F238E27FC236}">
                <a16:creationId xmlns:a16="http://schemas.microsoft.com/office/drawing/2014/main" id="{3A80DDDF-011D-CC4A-9FCD-176647168D77}"/>
              </a:ext>
            </a:extLst>
          </p:cNvPr>
          <p:cNvSpPr>
            <a:spLocks noGrp="1"/>
          </p:cNvSpPr>
          <p:nvPr>
            <p:ph idx="1"/>
          </p:nvPr>
        </p:nvSpPr>
        <p:spPr/>
        <p:txBody>
          <a:bodyPr>
            <a:normAutofit fontScale="92500" lnSpcReduction="10000"/>
          </a:bodyPr>
          <a:lstStyle/>
          <a:p>
            <a:pPr marL="6350" lvl="1" indent="0">
              <a:buNone/>
            </a:pPr>
            <a:r>
              <a:rPr lang="sv-SE" b="1" dirty="0"/>
              <a:t>TACK</a:t>
            </a:r>
            <a:r>
              <a:rPr lang="sv-SE" b="1"/>
              <a:t>! </a:t>
            </a:r>
            <a:endParaRPr lang="sv-SE" b="1" dirty="0"/>
          </a:p>
          <a:p>
            <a:pPr marL="6350" lvl="1" indent="0">
              <a:buNone/>
            </a:pPr>
            <a:endParaRPr lang="sv-SE" b="1" dirty="0"/>
          </a:p>
          <a:p>
            <a:pPr marL="6350" lvl="1" indent="0">
              <a:buNone/>
            </a:pPr>
            <a:r>
              <a:rPr lang="sv-SE" b="1" dirty="0"/>
              <a:t>Stiftelsen Riksbankens Jubileumsfond</a:t>
            </a:r>
            <a:br>
              <a:rPr lang="sv-SE" b="1" dirty="0"/>
            </a:br>
            <a:endParaRPr lang="sv-SE" b="1" dirty="0"/>
          </a:p>
          <a:p>
            <a:pPr marL="6350" lvl="1" indent="0">
              <a:buNone/>
            </a:pPr>
            <a:r>
              <a:rPr lang="sv-SE" b="1" dirty="0"/>
              <a:t>Jenny Björkman</a:t>
            </a:r>
          </a:p>
          <a:p>
            <a:pPr marL="6350" lvl="1" indent="0">
              <a:buNone/>
            </a:pPr>
            <a:r>
              <a:rPr lang="sv-SE" dirty="0"/>
              <a:t>Jenny.bjorkman@rj.se</a:t>
            </a:r>
            <a:br>
              <a:rPr lang="sv-SE" dirty="0"/>
            </a:br>
            <a:endParaRPr lang="sv-SE" dirty="0"/>
          </a:p>
          <a:p>
            <a:pPr marL="6350" lvl="1" indent="0">
              <a:buNone/>
            </a:pPr>
            <a:r>
              <a:rPr lang="sv-SE" b="1" dirty="0" err="1"/>
              <a:t>Visiting</a:t>
            </a:r>
            <a:r>
              <a:rPr lang="sv-SE" b="1" dirty="0"/>
              <a:t> </a:t>
            </a:r>
            <a:r>
              <a:rPr lang="sv-SE" b="1" dirty="0" err="1"/>
              <a:t>address</a:t>
            </a:r>
            <a:r>
              <a:rPr lang="sv-SE" b="1" dirty="0"/>
              <a:t>:</a:t>
            </a:r>
          </a:p>
          <a:p>
            <a:pPr marL="6350" lvl="1" indent="0">
              <a:buNone/>
            </a:pPr>
            <a:r>
              <a:rPr lang="sv-SE" dirty="0"/>
              <a:t>Regeringsgatan 67, Stockholm</a:t>
            </a:r>
            <a:br>
              <a:rPr lang="sv-SE" dirty="0"/>
            </a:br>
            <a:endParaRPr lang="sv-SE" dirty="0"/>
          </a:p>
          <a:p>
            <a:pPr marL="6350" lvl="1" indent="0">
              <a:buNone/>
            </a:pPr>
            <a:r>
              <a:rPr lang="sv-SE" b="1" dirty="0"/>
              <a:t>www.rj.se</a:t>
            </a:r>
          </a:p>
          <a:p>
            <a:pPr marL="6350" lvl="1" indent="0">
              <a:buNone/>
            </a:pPr>
            <a:endParaRPr lang="sv-SE" b="1" dirty="0"/>
          </a:p>
          <a:p>
            <a:pPr marL="6350" lvl="1" indent="0">
              <a:buNone/>
            </a:pPr>
            <a:r>
              <a:rPr lang="sv-SE" sz="1600" b="1" dirty="0"/>
              <a:t>www.facebook.com/RiksbankensJubileumsfond</a:t>
            </a:r>
          </a:p>
        </p:txBody>
      </p:sp>
      <p:sp>
        <p:nvSpPr>
          <p:cNvPr id="9" name="Date Placeholder 8">
            <a:extLst>
              <a:ext uri="{FF2B5EF4-FFF2-40B4-BE49-F238E27FC236}">
                <a16:creationId xmlns:a16="http://schemas.microsoft.com/office/drawing/2014/main" id="{1686FD18-3302-4F45-9148-814132B3CC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A8C972-B953-F94B-B8BD-3DFDE3AE9C23}"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F4BD-4C73-144D-875C-8105CA6FE4B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3516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3300" b="1" dirty="0">
                <a:solidFill>
                  <a:srgbClr val="820000"/>
                </a:solidFill>
                <a:latin typeface="Garamond" panose="02020404030301010803" pitchFamily="18" charset="0"/>
              </a:rPr>
              <a:t>Frederik Van Acker</a:t>
            </a:r>
          </a:p>
          <a:p>
            <a:pPr algn="ctr">
              <a:spcAft>
                <a:spcPts val="1800"/>
              </a:spcAft>
            </a:pPr>
            <a:r>
              <a:rPr lang="en-US" sz="2500" i="1" dirty="0">
                <a:latin typeface="Garamond" panose="02020404030301010803" pitchFamily="18" charset="0"/>
              </a:rPr>
              <a:t>Senior Policy Advisor at the Research Foundation Flanders (FWO), Belgium</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359389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1760384" y="4114791"/>
            <a:ext cx="9121013" cy="1440161"/>
          </a:xfrm>
        </p:spPr>
        <p:txBody>
          <a:bodyPr/>
          <a:lstStyle/>
          <a:p>
            <a:pPr lvl="0"/>
            <a:r>
              <a:rPr lang="nl-BE" dirty="0"/>
              <a:t>The FWO-SBO </a:t>
            </a:r>
            <a:r>
              <a:rPr lang="nl-BE" dirty="0" err="1"/>
              <a:t>programme</a:t>
            </a:r>
            <a:r>
              <a:rPr lang="nl-BE" dirty="0"/>
              <a:t>:</a:t>
            </a:r>
          </a:p>
          <a:p>
            <a:pPr lvl="0"/>
            <a:r>
              <a:rPr lang="nl-NL" sz="2667" dirty="0"/>
              <a:t>F</a:t>
            </a:r>
            <a:r>
              <a:rPr lang="nl-BE" sz="2667" dirty="0" err="1"/>
              <a:t>unding</a:t>
            </a:r>
            <a:r>
              <a:rPr lang="nl-BE" sz="2667" dirty="0"/>
              <a:t> </a:t>
            </a:r>
            <a:r>
              <a:rPr lang="nl-BE" sz="2667" dirty="0" err="1"/>
              <a:t>for</a:t>
            </a:r>
            <a:r>
              <a:rPr lang="nl-BE" sz="2667" dirty="0"/>
              <a:t> impact</a:t>
            </a:r>
          </a:p>
        </p:txBody>
      </p:sp>
      <p:sp>
        <p:nvSpPr>
          <p:cNvPr id="8" name="Tijdelijke aanduiding voor inhoud 2">
            <a:extLst>
              <a:ext uri="{FF2B5EF4-FFF2-40B4-BE49-F238E27FC236}">
                <a16:creationId xmlns:a16="http://schemas.microsoft.com/office/drawing/2014/main" id="{59C59564-8277-4A26-8AA6-51897F06B425}"/>
              </a:ext>
            </a:extLst>
          </p:cNvPr>
          <p:cNvSpPr txBox="1">
            <a:spLocks/>
          </p:cNvSpPr>
          <p:nvPr/>
        </p:nvSpPr>
        <p:spPr>
          <a:xfrm>
            <a:off x="1760384" y="5045482"/>
            <a:ext cx="10036274" cy="1812518"/>
          </a:xfrm>
          <a:prstGeom prst="rect">
            <a:avLst/>
          </a:prstGeom>
        </p:spPr>
        <p:txBody>
          <a:bodyPr vert="horz" lIns="101890" tIns="50945" rIns="101890" bIns="50945" rtlCol="0">
            <a:normAutofit/>
          </a:bodyPr>
          <a:lstStyle>
            <a:lvl1pPr marL="401193" indent="-401193" algn="l" defTabSz="1069848" rtl="0" eaLnBrk="1" latinLnBrk="0" hangingPunct="1">
              <a:spcBef>
                <a:spcPct val="20000"/>
              </a:spcBef>
              <a:buClr>
                <a:srgbClr val="E05206"/>
              </a:buClr>
              <a:buFont typeface="Arial" panose="020B0604020202020204" pitchFamily="34" charset="0"/>
              <a:buChar char="•"/>
              <a:defRPr sz="3200" kern="1200">
                <a:solidFill>
                  <a:schemeClr val="tx1"/>
                </a:solidFill>
                <a:latin typeface="+mn-lt"/>
                <a:ea typeface="+mn-ea"/>
                <a:cs typeface="+mn-cs"/>
              </a:defRPr>
            </a:lvl1pPr>
            <a:lvl2pPr marL="869252" indent="-334328" algn="l" defTabSz="10698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37310" indent="-267462" algn="l" defTabSz="10698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872234" indent="-267462" algn="l" defTabSz="106984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407158" indent="-267462" algn="l" defTabSz="106984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942082" indent="-267462" algn="l" defTabSz="106984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477006" indent="-267462" algn="l" defTabSz="106984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4011930" indent="-267462" algn="l" defTabSz="106984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546854" indent="-267462" algn="l" defTabSz="1069848"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01201" lvl="1" indent="0" defTabSz="1018923">
              <a:buNone/>
            </a:pPr>
            <a:endParaRPr lang="nl-BE" sz="3048" dirty="0">
              <a:solidFill>
                <a:prstClr val="black"/>
              </a:solidFill>
              <a:latin typeface="Calibri"/>
            </a:endParaRPr>
          </a:p>
          <a:p>
            <a:pPr marL="793095" lvl="1" indent="-391894" defTabSz="1018923"/>
            <a:endParaRPr lang="nl-BE" sz="3048" dirty="0">
              <a:solidFill>
                <a:prstClr val="black"/>
              </a:solidFill>
              <a:latin typeface="Calibri"/>
            </a:endParaRPr>
          </a:p>
          <a:p>
            <a:pPr marL="382096" indent="-382096" defTabSz="1018923"/>
            <a:endParaRPr lang="nl-BE" sz="3048" dirty="0">
              <a:solidFill>
                <a:prstClr val="black"/>
              </a:solidFill>
              <a:latin typeface="Calibri"/>
            </a:endParaRPr>
          </a:p>
        </p:txBody>
      </p:sp>
    </p:spTree>
    <p:extLst>
      <p:ext uri="{BB962C8B-B14F-4D97-AF65-F5344CB8AC3E}">
        <p14:creationId xmlns:p14="http://schemas.microsoft.com/office/powerpoint/2010/main" val="26194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Overview</a:t>
            </a:r>
            <a:endParaRPr lang="nl-BE" dirty="0"/>
          </a:p>
        </p:txBody>
      </p:sp>
      <p:sp>
        <p:nvSpPr>
          <p:cNvPr id="3" name="Tijdelijke aanduiding voor inhoud 2"/>
          <p:cNvSpPr>
            <a:spLocks noGrp="1"/>
          </p:cNvSpPr>
          <p:nvPr>
            <p:ph sz="half" idx="1"/>
          </p:nvPr>
        </p:nvSpPr>
        <p:spPr/>
        <p:txBody>
          <a:bodyPr>
            <a:normAutofit/>
          </a:bodyPr>
          <a:lstStyle/>
          <a:p>
            <a:pPr marL="343210" lvl="1" indent="-343210">
              <a:buFontTx/>
              <a:buAutoNum type="arabicPeriod"/>
            </a:pPr>
            <a:r>
              <a:rPr lang="en-GB" sz="3429" dirty="0"/>
              <a:t> The SBO programme</a:t>
            </a:r>
          </a:p>
          <a:p>
            <a:pPr marL="343210" lvl="1" indent="-343210">
              <a:buFontTx/>
              <a:buAutoNum type="arabicPeriod"/>
            </a:pPr>
            <a:r>
              <a:rPr lang="en-GB" sz="3429" dirty="0"/>
              <a:t> How to fund for impact?</a:t>
            </a:r>
          </a:p>
          <a:p>
            <a:pPr marL="343210" lvl="1" indent="-343210">
              <a:buFontTx/>
              <a:buAutoNum type="arabicPeriod"/>
            </a:pPr>
            <a:r>
              <a:rPr lang="en-GB" sz="3429" dirty="0"/>
              <a:t> SBO in practice</a:t>
            </a:r>
          </a:p>
          <a:p>
            <a:pPr marL="935645" lvl="2" indent="-489867">
              <a:buFont typeface="+mj-lt"/>
              <a:buAutoNum type="alphaLcParenR"/>
            </a:pPr>
            <a:r>
              <a:rPr lang="en-GB" sz="2667" dirty="0"/>
              <a:t>Example of the road to impact</a:t>
            </a:r>
          </a:p>
          <a:p>
            <a:pPr marL="935645" lvl="2" indent="-489867">
              <a:buFont typeface="+mj-lt"/>
              <a:buAutoNum type="alphaLcParenR"/>
            </a:pPr>
            <a:r>
              <a:rPr lang="en-GB" sz="2667" dirty="0"/>
              <a:t>Lessons learned: what makes research impactful?</a:t>
            </a:r>
          </a:p>
          <a:p>
            <a:pPr marL="935645" lvl="2" indent="-489867">
              <a:buFont typeface="+mj-lt"/>
              <a:buAutoNum type="alphaLcParenR"/>
            </a:pPr>
            <a:r>
              <a:rPr lang="en-GB" sz="2667" dirty="0"/>
              <a:t>Challenges for SSH</a:t>
            </a:r>
          </a:p>
        </p:txBody>
      </p:sp>
    </p:spTree>
    <p:extLst>
      <p:ext uri="{BB962C8B-B14F-4D97-AF65-F5344CB8AC3E}">
        <p14:creationId xmlns:p14="http://schemas.microsoft.com/office/powerpoint/2010/main" val="50575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2560" y="3017526"/>
            <a:ext cx="9258290" cy="1143000"/>
          </a:xfrm>
        </p:spPr>
        <p:txBody>
          <a:bodyPr/>
          <a:lstStyle/>
          <a:p>
            <a:r>
              <a:rPr lang="nl-BE" sz="4191" b="1" dirty="0"/>
              <a:t>1. The SBO </a:t>
            </a:r>
            <a:r>
              <a:rPr lang="nl-BE" sz="4191" b="1" dirty="0" err="1"/>
              <a:t>programme</a:t>
            </a:r>
            <a:endParaRPr lang="nl-BE" sz="4191" b="1" dirty="0"/>
          </a:p>
        </p:txBody>
      </p:sp>
    </p:spTree>
    <p:extLst>
      <p:ext uri="{BB962C8B-B14F-4D97-AF65-F5344CB8AC3E}">
        <p14:creationId xmlns:p14="http://schemas.microsoft.com/office/powerpoint/2010/main" val="1252773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429" dirty="0"/>
              <a:t>1. The SBO </a:t>
            </a:r>
            <a:r>
              <a:rPr lang="nl-BE" sz="3429" dirty="0" err="1"/>
              <a:t>programme</a:t>
            </a:r>
            <a:endParaRPr lang="nl-BE" sz="3429" dirty="0"/>
          </a:p>
        </p:txBody>
      </p:sp>
      <p:sp>
        <p:nvSpPr>
          <p:cNvPr id="6" name="Tijdelijke aanduiding voor inhoud 5">
            <a:extLst>
              <a:ext uri="{FF2B5EF4-FFF2-40B4-BE49-F238E27FC236}">
                <a16:creationId xmlns:a16="http://schemas.microsoft.com/office/drawing/2014/main" id="{5439F1B9-D0DF-47CD-9044-A4635F5141A6}"/>
              </a:ext>
            </a:extLst>
          </p:cNvPr>
          <p:cNvSpPr>
            <a:spLocks noGrp="1"/>
          </p:cNvSpPr>
          <p:nvPr>
            <p:ph sz="half" idx="1"/>
          </p:nvPr>
        </p:nvSpPr>
        <p:spPr>
          <a:xfrm>
            <a:off x="2118416" y="1645945"/>
            <a:ext cx="8915275" cy="4480219"/>
          </a:xfrm>
        </p:spPr>
        <p:txBody>
          <a:bodyPr/>
          <a:lstStyle/>
          <a:p>
            <a:endParaRPr lang="nl-BE" dirty="0"/>
          </a:p>
        </p:txBody>
      </p:sp>
      <p:pic>
        <p:nvPicPr>
          <p:cNvPr id="16" name="Afbeelding 15">
            <a:extLst>
              <a:ext uri="{FF2B5EF4-FFF2-40B4-BE49-F238E27FC236}">
                <a16:creationId xmlns:a16="http://schemas.microsoft.com/office/drawing/2014/main" id="{320B404C-7275-4D72-8612-0C8349ECF71B}"/>
              </a:ext>
            </a:extLst>
          </p:cNvPr>
          <p:cNvPicPr>
            <a:picLocks noChangeAspect="1"/>
          </p:cNvPicPr>
          <p:nvPr/>
        </p:nvPicPr>
        <p:blipFill>
          <a:blip r:embed="rId3"/>
          <a:stretch>
            <a:fillRect/>
          </a:stretch>
        </p:blipFill>
        <p:spPr>
          <a:xfrm>
            <a:off x="3009943" y="1851682"/>
            <a:ext cx="6551999" cy="5066926"/>
          </a:xfrm>
          <a:prstGeom prst="rect">
            <a:avLst/>
          </a:prstGeom>
        </p:spPr>
      </p:pic>
      <p:sp>
        <p:nvSpPr>
          <p:cNvPr id="18" name="Rechthoek 17">
            <a:extLst>
              <a:ext uri="{FF2B5EF4-FFF2-40B4-BE49-F238E27FC236}">
                <a16:creationId xmlns:a16="http://schemas.microsoft.com/office/drawing/2014/main" id="{29C5A159-70AA-4850-A1CB-FE1C4E299455}"/>
              </a:ext>
            </a:extLst>
          </p:cNvPr>
          <p:cNvSpPr/>
          <p:nvPr/>
        </p:nvSpPr>
        <p:spPr>
          <a:xfrm>
            <a:off x="6781791" y="1851682"/>
            <a:ext cx="2780151" cy="2057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spTree>
    <p:extLst>
      <p:ext uri="{BB962C8B-B14F-4D97-AF65-F5344CB8AC3E}">
        <p14:creationId xmlns:p14="http://schemas.microsoft.com/office/powerpoint/2010/main" val="407661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Raket">
            <a:extLst>
              <a:ext uri="{FF2B5EF4-FFF2-40B4-BE49-F238E27FC236}">
                <a16:creationId xmlns:a16="http://schemas.microsoft.com/office/drawing/2014/main" id="{BFAC0E64-6E37-4599-ADBB-104648783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01984" y="4049771"/>
            <a:ext cx="870857" cy="870857"/>
          </a:xfrm>
          <a:prstGeom prst="rect">
            <a:avLst/>
          </a:prstGeom>
        </p:spPr>
      </p:pic>
      <p:pic>
        <p:nvPicPr>
          <p:cNvPr id="7" name="Graphic 6" descr="Wetenschapper">
            <a:extLst>
              <a:ext uri="{FF2B5EF4-FFF2-40B4-BE49-F238E27FC236}">
                <a16:creationId xmlns:a16="http://schemas.microsoft.com/office/drawing/2014/main" id="{27C9562B-F3CD-426A-8993-8020A13623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5429" y="1575922"/>
            <a:ext cx="870857" cy="870857"/>
          </a:xfrm>
          <a:prstGeom prst="rect">
            <a:avLst/>
          </a:prstGeom>
        </p:spPr>
      </p:pic>
      <p:pic>
        <p:nvPicPr>
          <p:cNvPr id="9" name="Graphic 8" descr="Dokter">
            <a:extLst>
              <a:ext uri="{FF2B5EF4-FFF2-40B4-BE49-F238E27FC236}">
                <a16:creationId xmlns:a16="http://schemas.microsoft.com/office/drawing/2014/main" id="{53E4C346-EE9A-4554-A097-441EAA26AE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5461" y="3809126"/>
            <a:ext cx="712856" cy="712856"/>
          </a:xfrm>
          <a:prstGeom prst="rect">
            <a:avLst/>
          </a:prstGeom>
        </p:spPr>
      </p:pic>
      <p:pic>
        <p:nvPicPr>
          <p:cNvPr id="11" name="Graphic 10" descr="Elektricien">
            <a:extLst>
              <a:ext uri="{FF2B5EF4-FFF2-40B4-BE49-F238E27FC236}">
                <a16:creationId xmlns:a16="http://schemas.microsoft.com/office/drawing/2014/main" id="{110D21CD-9C6C-4303-A0EC-E0722DE166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45046" y="3280204"/>
            <a:ext cx="712856" cy="712856"/>
          </a:xfrm>
          <a:prstGeom prst="rect">
            <a:avLst/>
          </a:prstGeom>
        </p:spPr>
      </p:pic>
      <p:pic>
        <p:nvPicPr>
          <p:cNvPr id="13" name="Graphic 12" descr="Lasser">
            <a:extLst>
              <a:ext uri="{FF2B5EF4-FFF2-40B4-BE49-F238E27FC236}">
                <a16:creationId xmlns:a16="http://schemas.microsoft.com/office/drawing/2014/main" id="{5B90DF37-062E-4440-811C-3534E58D08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0050" y="3286060"/>
            <a:ext cx="712856" cy="712856"/>
          </a:xfrm>
          <a:prstGeom prst="rect">
            <a:avLst/>
          </a:prstGeom>
        </p:spPr>
      </p:pic>
      <p:pic>
        <p:nvPicPr>
          <p:cNvPr id="17" name="Graphic 16" descr="Fabriek">
            <a:extLst>
              <a:ext uri="{FF2B5EF4-FFF2-40B4-BE49-F238E27FC236}">
                <a16:creationId xmlns:a16="http://schemas.microsoft.com/office/drawing/2014/main" id="{7A8BDF0B-EC5D-47D8-A4E9-B2EA3CF843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26763" y="3360752"/>
            <a:ext cx="870857" cy="870857"/>
          </a:xfrm>
          <a:prstGeom prst="rect">
            <a:avLst/>
          </a:prstGeom>
        </p:spPr>
      </p:pic>
      <p:pic>
        <p:nvPicPr>
          <p:cNvPr id="21" name="Graphic 20" descr="Plaats">
            <a:extLst>
              <a:ext uri="{FF2B5EF4-FFF2-40B4-BE49-F238E27FC236}">
                <a16:creationId xmlns:a16="http://schemas.microsoft.com/office/drawing/2014/main" id="{F01FA7EB-FB81-4617-8EA3-A9BDA7A441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58716" y="1659852"/>
            <a:ext cx="870857" cy="921701"/>
          </a:xfrm>
          <a:prstGeom prst="rect">
            <a:avLst/>
          </a:prstGeom>
        </p:spPr>
      </p:pic>
      <p:pic>
        <p:nvPicPr>
          <p:cNvPr id="23" name="Graphic 22" descr="Hulpprogramma's">
            <a:extLst>
              <a:ext uri="{FF2B5EF4-FFF2-40B4-BE49-F238E27FC236}">
                <a16:creationId xmlns:a16="http://schemas.microsoft.com/office/drawing/2014/main" id="{7472F3D2-FF5B-4C9E-96FB-EA2443F547C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11822" y="2566893"/>
            <a:ext cx="481147" cy="481147"/>
          </a:xfrm>
          <a:prstGeom prst="rect">
            <a:avLst/>
          </a:prstGeom>
        </p:spPr>
      </p:pic>
      <p:pic>
        <p:nvPicPr>
          <p:cNvPr id="25" name="Graphic 24" descr="Geld">
            <a:extLst>
              <a:ext uri="{FF2B5EF4-FFF2-40B4-BE49-F238E27FC236}">
                <a16:creationId xmlns:a16="http://schemas.microsoft.com/office/drawing/2014/main" id="{24DB158F-5E7F-46C7-81B7-9AF46407EE7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5596" y="3636632"/>
            <a:ext cx="631956" cy="631956"/>
          </a:xfrm>
          <a:prstGeom prst="rect">
            <a:avLst/>
          </a:prstGeom>
        </p:spPr>
      </p:pic>
      <p:pic>
        <p:nvPicPr>
          <p:cNvPr id="31" name="Graphic 30" descr="Groep mensen">
            <a:extLst>
              <a:ext uri="{FF2B5EF4-FFF2-40B4-BE49-F238E27FC236}">
                <a16:creationId xmlns:a16="http://schemas.microsoft.com/office/drawing/2014/main" id="{49EEEA32-9339-402E-AF4C-035A0F5DF8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330659" y="4877489"/>
            <a:ext cx="870857" cy="870857"/>
          </a:xfrm>
          <a:prstGeom prst="rect">
            <a:avLst/>
          </a:prstGeom>
        </p:spPr>
      </p:pic>
      <p:pic>
        <p:nvPicPr>
          <p:cNvPr id="35" name="Graphic 34" descr="Puzzelstukken">
            <a:extLst>
              <a:ext uri="{FF2B5EF4-FFF2-40B4-BE49-F238E27FC236}">
                <a16:creationId xmlns:a16="http://schemas.microsoft.com/office/drawing/2014/main" id="{C8DF0EA3-B220-43E6-A8E8-66A21551D50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741156" y="3311016"/>
            <a:ext cx="755111" cy="755111"/>
          </a:xfrm>
          <a:prstGeom prst="rect">
            <a:avLst/>
          </a:prstGeom>
        </p:spPr>
      </p:pic>
      <p:pic>
        <p:nvPicPr>
          <p:cNvPr id="41" name="Graphic 40" descr="Callcenter">
            <a:extLst>
              <a:ext uri="{FF2B5EF4-FFF2-40B4-BE49-F238E27FC236}">
                <a16:creationId xmlns:a16="http://schemas.microsoft.com/office/drawing/2014/main" id="{DBAC0BBC-846D-4BE7-9603-7E4C402DAE1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42080" y="3881988"/>
            <a:ext cx="712856" cy="712856"/>
          </a:xfrm>
          <a:prstGeom prst="rect">
            <a:avLst/>
          </a:prstGeom>
        </p:spPr>
      </p:pic>
      <p:pic>
        <p:nvPicPr>
          <p:cNvPr id="45" name="Graphic 44" descr="Kiosk">
            <a:extLst>
              <a:ext uri="{FF2B5EF4-FFF2-40B4-BE49-F238E27FC236}">
                <a16:creationId xmlns:a16="http://schemas.microsoft.com/office/drawing/2014/main" id="{9B082A3D-61A3-49F5-8623-E98508E5A31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450712" y="1140493"/>
            <a:ext cx="870857" cy="870857"/>
          </a:xfrm>
          <a:prstGeom prst="rect">
            <a:avLst/>
          </a:prstGeom>
        </p:spPr>
      </p:pic>
      <p:pic>
        <p:nvPicPr>
          <p:cNvPr id="51" name="Graphic 50" descr="Ziekenhuis">
            <a:extLst>
              <a:ext uri="{FF2B5EF4-FFF2-40B4-BE49-F238E27FC236}">
                <a16:creationId xmlns:a16="http://schemas.microsoft.com/office/drawing/2014/main" id="{5841F77B-526B-49BA-8175-CE1CA421CA3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501984" y="2708073"/>
            <a:ext cx="870857" cy="870857"/>
          </a:xfrm>
          <a:prstGeom prst="rect">
            <a:avLst/>
          </a:prstGeom>
        </p:spPr>
      </p:pic>
      <p:pic>
        <p:nvPicPr>
          <p:cNvPr id="53" name="Graphic 52" descr="Mannelijk profiel">
            <a:extLst>
              <a:ext uri="{FF2B5EF4-FFF2-40B4-BE49-F238E27FC236}">
                <a16:creationId xmlns:a16="http://schemas.microsoft.com/office/drawing/2014/main" id="{5DC0F31A-F8EF-4ACD-8720-EEF433608D1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727742" y="5280635"/>
            <a:ext cx="712856" cy="712856"/>
          </a:xfrm>
          <a:prstGeom prst="rect">
            <a:avLst/>
          </a:prstGeom>
        </p:spPr>
      </p:pic>
      <p:pic>
        <p:nvPicPr>
          <p:cNvPr id="55" name="Graphic 54" descr="Vrouwelijk profiel">
            <a:extLst>
              <a:ext uri="{FF2B5EF4-FFF2-40B4-BE49-F238E27FC236}">
                <a16:creationId xmlns:a16="http://schemas.microsoft.com/office/drawing/2014/main" id="{A00F5226-D034-4D92-94D4-336AE04768B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122181" y="5352462"/>
            <a:ext cx="712856" cy="712856"/>
          </a:xfrm>
          <a:prstGeom prst="rect">
            <a:avLst/>
          </a:prstGeom>
        </p:spPr>
      </p:pic>
      <p:pic>
        <p:nvPicPr>
          <p:cNvPr id="57" name="Graphic 56" descr="Schoolmeisje">
            <a:extLst>
              <a:ext uri="{FF2B5EF4-FFF2-40B4-BE49-F238E27FC236}">
                <a16:creationId xmlns:a16="http://schemas.microsoft.com/office/drawing/2014/main" id="{BD5EE947-6789-4A3C-8A8E-6F64C284B20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472209" y="4708978"/>
            <a:ext cx="712856" cy="712856"/>
          </a:xfrm>
          <a:prstGeom prst="rect">
            <a:avLst/>
          </a:prstGeom>
        </p:spPr>
      </p:pic>
      <p:pic>
        <p:nvPicPr>
          <p:cNvPr id="59" name="Graphic 58" descr="Schooljongen">
            <a:extLst>
              <a:ext uri="{FF2B5EF4-FFF2-40B4-BE49-F238E27FC236}">
                <a16:creationId xmlns:a16="http://schemas.microsoft.com/office/drawing/2014/main" id="{80E07654-0B84-4E4F-A684-833136730F91}"/>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942984" y="4773516"/>
            <a:ext cx="712856" cy="712856"/>
          </a:xfrm>
          <a:prstGeom prst="rect">
            <a:avLst/>
          </a:prstGeom>
        </p:spPr>
      </p:pic>
      <p:pic>
        <p:nvPicPr>
          <p:cNvPr id="60" name="Graphic 59" descr="Hersenen">
            <a:extLst>
              <a:ext uri="{FF2B5EF4-FFF2-40B4-BE49-F238E27FC236}">
                <a16:creationId xmlns:a16="http://schemas.microsoft.com/office/drawing/2014/main" id="{B3AF084F-1332-4E31-ABA3-3221DC5BA137}"/>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307317" y="3044774"/>
            <a:ext cx="631956" cy="631956"/>
          </a:xfrm>
          <a:prstGeom prst="rect">
            <a:avLst/>
          </a:prstGeom>
        </p:spPr>
      </p:pic>
      <p:sp>
        <p:nvSpPr>
          <p:cNvPr id="2" name="Rechthoek 1">
            <a:extLst>
              <a:ext uri="{FF2B5EF4-FFF2-40B4-BE49-F238E27FC236}">
                <a16:creationId xmlns:a16="http://schemas.microsoft.com/office/drawing/2014/main" id="{F61E3FDA-D3D7-400E-9640-E1A03A02434E}"/>
              </a:ext>
            </a:extLst>
          </p:cNvPr>
          <p:cNvSpPr/>
          <p:nvPr/>
        </p:nvSpPr>
        <p:spPr>
          <a:xfrm>
            <a:off x="3075774" y="1575922"/>
            <a:ext cx="564991" cy="412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pic>
        <p:nvPicPr>
          <p:cNvPr id="29" name="Graphic 28" descr="Studentenbaret bij afstuderen">
            <a:extLst>
              <a:ext uri="{FF2B5EF4-FFF2-40B4-BE49-F238E27FC236}">
                <a16:creationId xmlns:a16="http://schemas.microsoft.com/office/drawing/2014/main" id="{5CC9D387-49F7-4E1D-A2B8-06133E84419C}"/>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048903" y="1545084"/>
            <a:ext cx="564991" cy="564991"/>
          </a:xfrm>
          <a:prstGeom prst="rect">
            <a:avLst/>
          </a:prstGeom>
        </p:spPr>
      </p:pic>
      <p:sp>
        <p:nvSpPr>
          <p:cNvPr id="3" name="Rechthoek: afgeronde hoeken 2">
            <a:extLst>
              <a:ext uri="{FF2B5EF4-FFF2-40B4-BE49-F238E27FC236}">
                <a16:creationId xmlns:a16="http://schemas.microsoft.com/office/drawing/2014/main" id="{48E98F00-8CE9-42C2-AF7C-FE25D48022D3}"/>
              </a:ext>
            </a:extLst>
          </p:cNvPr>
          <p:cNvSpPr/>
          <p:nvPr/>
        </p:nvSpPr>
        <p:spPr>
          <a:xfrm>
            <a:off x="2049837" y="1317513"/>
            <a:ext cx="3704978" cy="16098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sp>
        <p:nvSpPr>
          <p:cNvPr id="36" name="Rechthoek: afgeronde hoeken 35">
            <a:extLst>
              <a:ext uri="{FF2B5EF4-FFF2-40B4-BE49-F238E27FC236}">
                <a16:creationId xmlns:a16="http://schemas.microsoft.com/office/drawing/2014/main" id="{9B4F4FA6-7516-4E96-BB86-76FB78B15676}"/>
              </a:ext>
            </a:extLst>
          </p:cNvPr>
          <p:cNvSpPr/>
          <p:nvPr/>
        </p:nvSpPr>
        <p:spPr>
          <a:xfrm>
            <a:off x="2041018" y="3080724"/>
            <a:ext cx="3704978" cy="34343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sp>
        <p:nvSpPr>
          <p:cNvPr id="6" name="Vierkante haak links 5">
            <a:extLst>
              <a:ext uri="{FF2B5EF4-FFF2-40B4-BE49-F238E27FC236}">
                <a16:creationId xmlns:a16="http://schemas.microsoft.com/office/drawing/2014/main" id="{17453833-AE7B-4B93-9E0C-71A7A4DE13BA}"/>
              </a:ext>
            </a:extLst>
          </p:cNvPr>
          <p:cNvSpPr/>
          <p:nvPr/>
        </p:nvSpPr>
        <p:spPr>
          <a:xfrm>
            <a:off x="8974893" y="1081332"/>
            <a:ext cx="221694" cy="5417962"/>
          </a:xfrm>
          <a:prstGeom prst="lef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defTabSz="1018923"/>
            <a:endParaRPr lang="nl-BE" sz="2000">
              <a:solidFill>
                <a:prstClr val="black"/>
              </a:solidFill>
              <a:latin typeface="Calibri"/>
            </a:endParaRPr>
          </a:p>
        </p:txBody>
      </p:sp>
      <p:cxnSp>
        <p:nvCxnSpPr>
          <p:cNvPr id="10" name="Rechte verbindingslijn 9">
            <a:extLst>
              <a:ext uri="{FF2B5EF4-FFF2-40B4-BE49-F238E27FC236}">
                <a16:creationId xmlns:a16="http://schemas.microsoft.com/office/drawing/2014/main" id="{FA045306-4B96-4CF5-916A-BF39989915C3}"/>
              </a:ext>
            </a:extLst>
          </p:cNvPr>
          <p:cNvCxnSpPr>
            <a:cxnSpLocks/>
          </p:cNvCxnSpPr>
          <p:nvPr/>
        </p:nvCxnSpPr>
        <p:spPr>
          <a:xfrm>
            <a:off x="8564846" y="3703316"/>
            <a:ext cx="4100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E8F4F6B3-715B-44F6-AB8D-C9536CABFCA1}"/>
              </a:ext>
            </a:extLst>
          </p:cNvPr>
          <p:cNvSpPr txBox="1"/>
          <p:nvPr/>
        </p:nvSpPr>
        <p:spPr>
          <a:xfrm>
            <a:off x="2693238" y="6082775"/>
            <a:ext cx="2277355" cy="400110"/>
          </a:xfrm>
          <a:prstGeom prst="rect">
            <a:avLst/>
          </a:prstGeom>
          <a:noFill/>
        </p:spPr>
        <p:txBody>
          <a:bodyPr wrap="none" rtlCol="0">
            <a:spAutoFit/>
          </a:bodyPr>
          <a:lstStyle/>
          <a:p>
            <a:pPr defTabSz="1018923"/>
            <a:r>
              <a:rPr lang="nl-NL" sz="2000" dirty="0" err="1">
                <a:solidFill>
                  <a:prstClr val="black"/>
                </a:solidFill>
                <a:latin typeface="Calibri"/>
              </a:rPr>
              <a:t>Advisory</a:t>
            </a:r>
            <a:r>
              <a:rPr lang="nl-NL" sz="2000" dirty="0">
                <a:solidFill>
                  <a:prstClr val="black"/>
                </a:solidFill>
                <a:latin typeface="Calibri"/>
              </a:rPr>
              <a:t> </a:t>
            </a:r>
            <a:r>
              <a:rPr lang="nl-NL" sz="2000" dirty="0" err="1">
                <a:solidFill>
                  <a:prstClr val="black"/>
                </a:solidFill>
                <a:latin typeface="Calibri"/>
              </a:rPr>
              <a:t>committee</a:t>
            </a:r>
            <a:endParaRPr lang="nl-BE" sz="2000" dirty="0">
              <a:solidFill>
                <a:prstClr val="black"/>
              </a:solidFill>
              <a:latin typeface="Calibri"/>
            </a:endParaRPr>
          </a:p>
        </p:txBody>
      </p:sp>
      <p:sp>
        <p:nvSpPr>
          <p:cNvPr id="18" name="Tekstvak 17">
            <a:extLst>
              <a:ext uri="{FF2B5EF4-FFF2-40B4-BE49-F238E27FC236}">
                <a16:creationId xmlns:a16="http://schemas.microsoft.com/office/drawing/2014/main" id="{D64D2A72-E0A1-4F19-8F7B-7DFDA4DB68FF}"/>
              </a:ext>
            </a:extLst>
          </p:cNvPr>
          <p:cNvSpPr txBox="1"/>
          <p:nvPr/>
        </p:nvSpPr>
        <p:spPr>
          <a:xfrm>
            <a:off x="2392731" y="4046211"/>
            <a:ext cx="752642" cy="297454"/>
          </a:xfrm>
          <a:prstGeom prst="rect">
            <a:avLst/>
          </a:prstGeom>
          <a:noFill/>
        </p:spPr>
        <p:txBody>
          <a:bodyPr wrap="none" rtlCol="0">
            <a:spAutoFit/>
          </a:bodyPr>
          <a:lstStyle/>
          <a:p>
            <a:pPr defTabSz="1018923"/>
            <a:r>
              <a:rPr lang="nl-NL" sz="1333" dirty="0" err="1">
                <a:solidFill>
                  <a:prstClr val="white">
                    <a:lumMod val="50000"/>
                  </a:prstClr>
                </a:solidFill>
                <a:latin typeface="Calibri"/>
              </a:rPr>
              <a:t>industry</a:t>
            </a:r>
            <a:endParaRPr lang="nl-BE" sz="1333" dirty="0">
              <a:solidFill>
                <a:prstClr val="white">
                  <a:lumMod val="50000"/>
                </a:prstClr>
              </a:solidFill>
              <a:latin typeface="Calibri"/>
            </a:endParaRPr>
          </a:p>
        </p:txBody>
      </p:sp>
      <p:sp>
        <p:nvSpPr>
          <p:cNvPr id="48" name="Tekstvak 47">
            <a:extLst>
              <a:ext uri="{FF2B5EF4-FFF2-40B4-BE49-F238E27FC236}">
                <a16:creationId xmlns:a16="http://schemas.microsoft.com/office/drawing/2014/main" id="{ABE9EC35-1637-49D9-A16D-8BC2CA3B87DC}"/>
              </a:ext>
            </a:extLst>
          </p:cNvPr>
          <p:cNvSpPr txBox="1"/>
          <p:nvPr/>
        </p:nvSpPr>
        <p:spPr>
          <a:xfrm>
            <a:off x="2402818" y="5675521"/>
            <a:ext cx="682303" cy="297454"/>
          </a:xfrm>
          <a:prstGeom prst="rect">
            <a:avLst/>
          </a:prstGeom>
          <a:noFill/>
        </p:spPr>
        <p:txBody>
          <a:bodyPr wrap="none" rtlCol="0">
            <a:spAutoFit/>
          </a:bodyPr>
          <a:lstStyle/>
          <a:p>
            <a:pPr defTabSz="1018923"/>
            <a:r>
              <a:rPr lang="nl-NL" sz="1333" dirty="0">
                <a:solidFill>
                  <a:prstClr val="white">
                    <a:lumMod val="50000"/>
                  </a:prstClr>
                </a:solidFill>
                <a:latin typeface="Calibri"/>
              </a:rPr>
              <a:t>Society</a:t>
            </a:r>
            <a:endParaRPr lang="nl-BE" sz="1333" dirty="0">
              <a:solidFill>
                <a:prstClr val="white">
                  <a:lumMod val="50000"/>
                </a:prstClr>
              </a:solidFill>
              <a:latin typeface="Calibri"/>
            </a:endParaRPr>
          </a:p>
        </p:txBody>
      </p:sp>
      <p:cxnSp>
        <p:nvCxnSpPr>
          <p:cNvPr id="50" name="Rechte verbindingslijn 49">
            <a:extLst>
              <a:ext uri="{FF2B5EF4-FFF2-40B4-BE49-F238E27FC236}">
                <a16:creationId xmlns:a16="http://schemas.microsoft.com/office/drawing/2014/main" id="{CA866FCE-6C22-4427-A02C-90E47491EB24}"/>
              </a:ext>
            </a:extLst>
          </p:cNvPr>
          <p:cNvCxnSpPr>
            <a:cxnSpLocks/>
            <a:stCxn id="67" idx="6"/>
            <a:endCxn id="35" idx="1"/>
          </p:cNvCxnSpPr>
          <p:nvPr/>
        </p:nvCxnSpPr>
        <p:spPr>
          <a:xfrm flipV="1">
            <a:off x="7387843" y="3688571"/>
            <a:ext cx="353313" cy="44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2" name="Tekstvak 51">
            <a:extLst>
              <a:ext uri="{FF2B5EF4-FFF2-40B4-BE49-F238E27FC236}">
                <a16:creationId xmlns:a16="http://schemas.microsoft.com/office/drawing/2014/main" id="{2C0387AB-41CA-4BFA-99C1-C0AD76BEA9CF}"/>
              </a:ext>
            </a:extLst>
          </p:cNvPr>
          <p:cNvSpPr txBox="1"/>
          <p:nvPr/>
        </p:nvSpPr>
        <p:spPr>
          <a:xfrm>
            <a:off x="9399494" y="4816343"/>
            <a:ext cx="999697" cy="400110"/>
          </a:xfrm>
          <a:prstGeom prst="rect">
            <a:avLst/>
          </a:prstGeom>
          <a:noFill/>
        </p:spPr>
        <p:txBody>
          <a:bodyPr wrap="none" rtlCol="0">
            <a:spAutoFit/>
          </a:bodyPr>
          <a:lstStyle/>
          <a:p>
            <a:pPr defTabSz="1018923"/>
            <a:r>
              <a:rPr lang="nl-NL" sz="2000" dirty="0">
                <a:solidFill>
                  <a:prstClr val="black"/>
                </a:solidFill>
                <a:latin typeface="Calibri"/>
              </a:rPr>
              <a:t>Spin-off</a:t>
            </a:r>
            <a:endParaRPr lang="nl-BE" sz="2000" dirty="0">
              <a:solidFill>
                <a:prstClr val="black"/>
              </a:solidFill>
              <a:latin typeface="Calibri"/>
            </a:endParaRPr>
          </a:p>
        </p:txBody>
      </p:sp>
      <p:sp>
        <p:nvSpPr>
          <p:cNvPr id="54" name="Tekstvak 53">
            <a:extLst>
              <a:ext uri="{FF2B5EF4-FFF2-40B4-BE49-F238E27FC236}">
                <a16:creationId xmlns:a16="http://schemas.microsoft.com/office/drawing/2014/main" id="{42A2FF97-3AE6-479A-B0FC-838F25904A77}"/>
              </a:ext>
            </a:extLst>
          </p:cNvPr>
          <p:cNvSpPr txBox="1"/>
          <p:nvPr/>
        </p:nvSpPr>
        <p:spPr>
          <a:xfrm>
            <a:off x="9399494" y="1922847"/>
            <a:ext cx="1002903" cy="400110"/>
          </a:xfrm>
          <a:prstGeom prst="rect">
            <a:avLst/>
          </a:prstGeom>
          <a:noFill/>
        </p:spPr>
        <p:txBody>
          <a:bodyPr wrap="none" rtlCol="0">
            <a:spAutoFit/>
          </a:bodyPr>
          <a:lstStyle/>
          <a:p>
            <a:pPr defTabSz="1018923"/>
            <a:r>
              <a:rPr lang="nl-NL" sz="2000" dirty="0">
                <a:solidFill>
                  <a:prstClr val="black"/>
                </a:solidFill>
                <a:latin typeface="Calibri"/>
              </a:rPr>
              <a:t>P</a:t>
            </a:r>
            <a:r>
              <a:rPr lang="nl-NL" sz="2000">
                <a:solidFill>
                  <a:prstClr val="black"/>
                </a:solidFill>
                <a:latin typeface="Calibri"/>
              </a:rPr>
              <a:t>roduct</a:t>
            </a:r>
            <a:endParaRPr lang="nl-BE" sz="2000" dirty="0">
              <a:solidFill>
                <a:prstClr val="black"/>
              </a:solidFill>
              <a:latin typeface="Calibri"/>
            </a:endParaRPr>
          </a:p>
        </p:txBody>
      </p:sp>
      <p:sp>
        <p:nvSpPr>
          <p:cNvPr id="56" name="Tekstvak 55">
            <a:extLst>
              <a:ext uri="{FF2B5EF4-FFF2-40B4-BE49-F238E27FC236}">
                <a16:creationId xmlns:a16="http://schemas.microsoft.com/office/drawing/2014/main" id="{6D02641E-49D8-4672-927D-2414DA91F11F}"/>
              </a:ext>
            </a:extLst>
          </p:cNvPr>
          <p:cNvSpPr txBox="1"/>
          <p:nvPr/>
        </p:nvSpPr>
        <p:spPr>
          <a:xfrm>
            <a:off x="9399494" y="3376183"/>
            <a:ext cx="935641" cy="400110"/>
          </a:xfrm>
          <a:prstGeom prst="rect">
            <a:avLst/>
          </a:prstGeom>
          <a:noFill/>
        </p:spPr>
        <p:txBody>
          <a:bodyPr wrap="none" rtlCol="0">
            <a:spAutoFit/>
          </a:bodyPr>
          <a:lstStyle/>
          <a:p>
            <a:pPr defTabSz="1018923"/>
            <a:r>
              <a:rPr lang="nl-NL" sz="2000" dirty="0">
                <a:solidFill>
                  <a:prstClr val="black"/>
                </a:solidFill>
                <a:latin typeface="Calibri"/>
              </a:rPr>
              <a:t>Service</a:t>
            </a:r>
            <a:endParaRPr lang="nl-BE" sz="2000" dirty="0">
              <a:solidFill>
                <a:prstClr val="black"/>
              </a:solidFill>
              <a:latin typeface="Calibri"/>
            </a:endParaRPr>
          </a:p>
        </p:txBody>
      </p:sp>
      <p:sp>
        <p:nvSpPr>
          <p:cNvPr id="20" name="Tekstvak 19">
            <a:extLst>
              <a:ext uri="{FF2B5EF4-FFF2-40B4-BE49-F238E27FC236}">
                <a16:creationId xmlns:a16="http://schemas.microsoft.com/office/drawing/2014/main" id="{C01F9F38-045D-498E-9C96-4D929AB53F45}"/>
              </a:ext>
            </a:extLst>
          </p:cNvPr>
          <p:cNvSpPr txBox="1"/>
          <p:nvPr/>
        </p:nvSpPr>
        <p:spPr>
          <a:xfrm>
            <a:off x="3026645" y="515588"/>
            <a:ext cx="3384581" cy="502766"/>
          </a:xfrm>
          <a:prstGeom prst="rect">
            <a:avLst/>
          </a:prstGeom>
          <a:noFill/>
        </p:spPr>
        <p:txBody>
          <a:bodyPr wrap="none" rtlCol="0">
            <a:spAutoFit/>
          </a:bodyPr>
          <a:lstStyle/>
          <a:p>
            <a:pPr defTabSz="1018923"/>
            <a:r>
              <a:rPr lang="nl-BE" sz="2667" dirty="0">
                <a:solidFill>
                  <a:prstClr val="black"/>
                </a:solidFill>
                <a:latin typeface="Calibri"/>
              </a:rPr>
              <a:t>1. The SBO </a:t>
            </a:r>
            <a:r>
              <a:rPr lang="nl-BE" sz="2667" dirty="0" err="1">
                <a:solidFill>
                  <a:prstClr val="black"/>
                </a:solidFill>
                <a:latin typeface="Calibri"/>
              </a:rPr>
              <a:t>programme</a:t>
            </a:r>
            <a:endParaRPr lang="nl-BE" sz="2667" b="1" dirty="0">
              <a:solidFill>
                <a:srgbClr val="4F81BD">
                  <a:lumMod val="75000"/>
                </a:srgbClr>
              </a:solidFill>
              <a:latin typeface="Calibri"/>
            </a:endParaRPr>
          </a:p>
        </p:txBody>
      </p:sp>
      <p:sp>
        <p:nvSpPr>
          <p:cNvPr id="58" name="Tekstvak 57">
            <a:extLst>
              <a:ext uri="{FF2B5EF4-FFF2-40B4-BE49-F238E27FC236}">
                <a16:creationId xmlns:a16="http://schemas.microsoft.com/office/drawing/2014/main" id="{FD829395-24DC-4EC6-A65C-A1EA6A0991AA}"/>
              </a:ext>
            </a:extLst>
          </p:cNvPr>
          <p:cNvSpPr txBox="1"/>
          <p:nvPr/>
        </p:nvSpPr>
        <p:spPr>
          <a:xfrm>
            <a:off x="9086321" y="548680"/>
            <a:ext cx="1646669" cy="502766"/>
          </a:xfrm>
          <a:prstGeom prst="rect">
            <a:avLst/>
          </a:prstGeom>
          <a:noFill/>
        </p:spPr>
        <p:txBody>
          <a:bodyPr wrap="none" rtlCol="0">
            <a:spAutoFit/>
          </a:bodyPr>
          <a:lstStyle/>
          <a:p>
            <a:pPr defTabSz="1018923"/>
            <a:r>
              <a:rPr lang="nl-NL" sz="2667" b="1" dirty="0" err="1">
                <a:solidFill>
                  <a:srgbClr val="4F81BD">
                    <a:lumMod val="75000"/>
                  </a:srgbClr>
                </a:solidFill>
                <a:latin typeface="Calibri"/>
              </a:rPr>
              <a:t>Utilisation</a:t>
            </a:r>
            <a:endParaRPr lang="nl-BE" sz="2286" b="1" dirty="0">
              <a:solidFill>
                <a:srgbClr val="4F81BD">
                  <a:lumMod val="75000"/>
                </a:srgbClr>
              </a:solidFill>
              <a:latin typeface="Calibri"/>
            </a:endParaRPr>
          </a:p>
        </p:txBody>
      </p:sp>
      <p:sp>
        <p:nvSpPr>
          <p:cNvPr id="62" name="Tekstvak 61">
            <a:extLst>
              <a:ext uri="{FF2B5EF4-FFF2-40B4-BE49-F238E27FC236}">
                <a16:creationId xmlns:a16="http://schemas.microsoft.com/office/drawing/2014/main" id="{C97A1F5E-60D5-4AE0-8DDC-D6AB3663CCA4}"/>
              </a:ext>
            </a:extLst>
          </p:cNvPr>
          <p:cNvSpPr txBox="1"/>
          <p:nvPr/>
        </p:nvSpPr>
        <p:spPr>
          <a:xfrm>
            <a:off x="7639865" y="3905922"/>
            <a:ext cx="829394" cy="400110"/>
          </a:xfrm>
          <a:prstGeom prst="rect">
            <a:avLst/>
          </a:prstGeom>
          <a:noFill/>
        </p:spPr>
        <p:txBody>
          <a:bodyPr wrap="none" rtlCol="0">
            <a:spAutoFit/>
          </a:bodyPr>
          <a:lstStyle/>
          <a:p>
            <a:pPr defTabSz="1018923"/>
            <a:r>
              <a:rPr lang="nl-NL" sz="2000" dirty="0" err="1">
                <a:solidFill>
                  <a:prstClr val="black"/>
                </a:solidFill>
                <a:latin typeface="Calibri"/>
              </a:rPr>
              <a:t>Result</a:t>
            </a:r>
            <a:endParaRPr lang="nl-BE" sz="2000" dirty="0">
              <a:solidFill>
                <a:prstClr val="black"/>
              </a:solidFill>
              <a:latin typeface="Calibri"/>
            </a:endParaRPr>
          </a:p>
        </p:txBody>
      </p:sp>
      <p:sp>
        <p:nvSpPr>
          <p:cNvPr id="24" name="Ovaal 23">
            <a:extLst>
              <a:ext uri="{FF2B5EF4-FFF2-40B4-BE49-F238E27FC236}">
                <a16:creationId xmlns:a16="http://schemas.microsoft.com/office/drawing/2014/main" id="{BBF34772-19B1-4C57-814D-595FBCFD36DE}"/>
              </a:ext>
            </a:extLst>
          </p:cNvPr>
          <p:cNvSpPr/>
          <p:nvPr/>
        </p:nvSpPr>
        <p:spPr>
          <a:xfrm>
            <a:off x="3511179" y="2714874"/>
            <a:ext cx="664608" cy="6194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sp>
        <p:nvSpPr>
          <p:cNvPr id="16" name="Tekstvak 15">
            <a:extLst>
              <a:ext uri="{FF2B5EF4-FFF2-40B4-BE49-F238E27FC236}">
                <a16:creationId xmlns:a16="http://schemas.microsoft.com/office/drawing/2014/main" id="{91C740F4-040D-45E3-89B9-DFFEA7F5A663}"/>
              </a:ext>
            </a:extLst>
          </p:cNvPr>
          <p:cNvSpPr txBox="1"/>
          <p:nvPr/>
        </p:nvSpPr>
        <p:spPr>
          <a:xfrm>
            <a:off x="2668917" y="1314062"/>
            <a:ext cx="2375202" cy="400110"/>
          </a:xfrm>
          <a:prstGeom prst="rect">
            <a:avLst/>
          </a:prstGeom>
          <a:noFill/>
        </p:spPr>
        <p:txBody>
          <a:bodyPr wrap="none" rtlCol="0">
            <a:spAutoFit/>
          </a:bodyPr>
          <a:lstStyle/>
          <a:p>
            <a:pPr defTabSz="1018923"/>
            <a:r>
              <a:rPr lang="nl-NL" sz="2000" dirty="0">
                <a:solidFill>
                  <a:prstClr val="black"/>
                </a:solidFill>
                <a:latin typeface="Calibri"/>
              </a:rPr>
              <a:t>Research consortium</a:t>
            </a:r>
            <a:endParaRPr lang="nl-BE" sz="2000" dirty="0">
              <a:solidFill>
                <a:prstClr val="black"/>
              </a:solidFill>
              <a:latin typeface="Calibri"/>
            </a:endParaRPr>
          </a:p>
        </p:txBody>
      </p:sp>
      <p:pic>
        <p:nvPicPr>
          <p:cNvPr id="61" name="Graphic 60" descr="Gloeilamp en tandwiel">
            <a:extLst>
              <a:ext uri="{FF2B5EF4-FFF2-40B4-BE49-F238E27FC236}">
                <a16:creationId xmlns:a16="http://schemas.microsoft.com/office/drawing/2014/main" id="{A981586C-A41E-43B4-9EDF-D78BB8043A95}"/>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528996" y="2696323"/>
            <a:ext cx="631956" cy="631956"/>
          </a:xfrm>
          <a:prstGeom prst="rect">
            <a:avLst/>
          </a:prstGeom>
        </p:spPr>
      </p:pic>
      <p:sp>
        <p:nvSpPr>
          <p:cNvPr id="26" name="Pijl: rechts 25">
            <a:extLst>
              <a:ext uri="{FF2B5EF4-FFF2-40B4-BE49-F238E27FC236}">
                <a16:creationId xmlns:a16="http://schemas.microsoft.com/office/drawing/2014/main" id="{4141AEBA-5109-49AF-A6D8-AF132EDD37C8}"/>
              </a:ext>
            </a:extLst>
          </p:cNvPr>
          <p:cNvSpPr/>
          <p:nvPr/>
        </p:nvSpPr>
        <p:spPr>
          <a:xfrm>
            <a:off x="3421418" y="3881988"/>
            <a:ext cx="210953" cy="11107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sp>
        <p:nvSpPr>
          <p:cNvPr id="63" name="Pijl: rechts 62">
            <a:extLst>
              <a:ext uri="{FF2B5EF4-FFF2-40B4-BE49-F238E27FC236}">
                <a16:creationId xmlns:a16="http://schemas.microsoft.com/office/drawing/2014/main" id="{42DA3194-14C7-469F-9B90-02C15EDF90DB}"/>
              </a:ext>
            </a:extLst>
          </p:cNvPr>
          <p:cNvSpPr/>
          <p:nvPr/>
        </p:nvSpPr>
        <p:spPr>
          <a:xfrm>
            <a:off x="3464733" y="5257381"/>
            <a:ext cx="210953" cy="111072"/>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pic>
        <p:nvPicPr>
          <p:cNvPr id="30" name="Graphic 29" descr="Gezin met twee kinderen">
            <a:extLst>
              <a:ext uri="{FF2B5EF4-FFF2-40B4-BE49-F238E27FC236}">
                <a16:creationId xmlns:a16="http://schemas.microsoft.com/office/drawing/2014/main" id="{14D91ED8-F86D-4135-BEF9-D454A4893A94}"/>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9752612" y="5438463"/>
            <a:ext cx="870857" cy="870857"/>
          </a:xfrm>
          <a:prstGeom prst="rect">
            <a:avLst/>
          </a:prstGeom>
        </p:spPr>
      </p:pic>
      <p:pic>
        <p:nvPicPr>
          <p:cNvPr id="34" name="Graphic 33" descr="Vrouw met wandelstok">
            <a:extLst>
              <a:ext uri="{FF2B5EF4-FFF2-40B4-BE49-F238E27FC236}">
                <a16:creationId xmlns:a16="http://schemas.microsoft.com/office/drawing/2014/main" id="{C0BD97E2-7520-4690-ACFF-9C746542A44F}"/>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flipH="1">
            <a:off x="9390596" y="5623530"/>
            <a:ext cx="529779" cy="575285"/>
          </a:xfrm>
          <a:prstGeom prst="rect">
            <a:avLst/>
          </a:prstGeom>
        </p:spPr>
      </p:pic>
      <p:pic>
        <p:nvPicPr>
          <p:cNvPr id="40" name="Graphic 39" descr="Kruipende baby">
            <a:extLst>
              <a:ext uri="{FF2B5EF4-FFF2-40B4-BE49-F238E27FC236}">
                <a16:creationId xmlns:a16="http://schemas.microsoft.com/office/drawing/2014/main" id="{8F6D278E-3F81-4607-80CE-1217B9260879}"/>
              </a:ext>
            </a:extLst>
          </p:cNvPr>
          <p:cNvPicPr>
            <a:picLocks noChangeAspect="1"/>
          </p:cNvPicPr>
          <p:nvPr/>
        </p:nvPicPr>
        <p:blipFill>
          <a:blip r:embed="rId49" cstate="print">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592672" y="5897256"/>
            <a:ext cx="303862" cy="303862"/>
          </a:xfrm>
          <a:prstGeom prst="rect">
            <a:avLst/>
          </a:prstGeom>
        </p:spPr>
      </p:pic>
      <p:sp>
        <p:nvSpPr>
          <p:cNvPr id="65" name="Tekstvak 64">
            <a:extLst>
              <a:ext uri="{FF2B5EF4-FFF2-40B4-BE49-F238E27FC236}">
                <a16:creationId xmlns:a16="http://schemas.microsoft.com/office/drawing/2014/main" id="{475BD325-1B33-4A8E-9568-FAF1E20491E7}"/>
              </a:ext>
            </a:extLst>
          </p:cNvPr>
          <p:cNvSpPr txBox="1"/>
          <p:nvPr/>
        </p:nvSpPr>
        <p:spPr>
          <a:xfrm>
            <a:off x="9399493" y="6103583"/>
            <a:ext cx="1614288" cy="400110"/>
          </a:xfrm>
          <a:prstGeom prst="rect">
            <a:avLst/>
          </a:prstGeom>
          <a:noFill/>
        </p:spPr>
        <p:txBody>
          <a:bodyPr wrap="none" rtlCol="0">
            <a:spAutoFit/>
          </a:bodyPr>
          <a:lstStyle/>
          <a:p>
            <a:pPr defTabSz="1018923"/>
            <a:r>
              <a:rPr lang="nl-NL" sz="2000" dirty="0" err="1">
                <a:solidFill>
                  <a:prstClr val="black"/>
                </a:solidFill>
                <a:latin typeface="Calibri"/>
              </a:rPr>
              <a:t>Societal</a:t>
            </a:r>
            <a:r>
              <a:rPr lang="nl-NL" sz="2000" dirty="0">
                <a:solidFill>
                  <a:prstClr val="black"/>
                </a:solidFill>
                <a:latin typeface="Calibri"/>
              </a:rPr>
              <a:t> </a:t>
            </a:r>
            <a:r>
              <a:rPr lang="nl-NL" sz="2000" dirty="0" err="1">
                <a:solidFill>
                  <a:prstClr val="black"/>
                </a:solidFill>
                <a:latin typeface="Calibri"/>
              </a:rPr>
              <a:t>value</a:t>
            </a:r>
            <a:endParaRPr lang="nl-BE" sz="2000" dirty="0">
              <a:solidFill>
                <a:prstClr val="black"/>
              </a:solidFill>
              <a:latin typeface="Calibri"/>
            </a:endParaRPr>
          </a:p>
        </p:txBody>
      </p:sp>
      <p:cxnSp>
        <p:nvCxnSpPr>
          <p:cNvPr id="66" name="Rechte verbindingslijn 65">
            <a:extLst>
              <a:ext uri="{FF2B5EF4-FFF2-40B4-BE49-F238E27FC236}">
                <a16:creationId xmlns:a16="http://schemas.microsoft.com/office/drawing/2014/main" id="{1B2A9D47-DC0D-4EC9-B43F-E50D3783EECC}"/>
              </a:ext>
            </a:extLst>
          </p:cNvPr>
          <p:cNvCxnSpPr>
            <a:cxnSpLocks/>
            <a:endCxn id="67" idx="2"/>
          </p:cNvCxnSpPr>
          <p:nvPr/>
        </p:nvCxnSpPr>
        <p:spPr>
          <a:xfrm>
            <a:off x="5753553" y="3692971"/>
            <a:ext cx="18106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7" name="Ovaal 66">
            <a:extLst>
              <a:ext uri="{FF2B5EF4-FFF2-40B4-BE49-F238E27FC236}">
                <a16:creationId xmlns:a16="http://schemas.microsoft.com/office/drawing/2014/main" id="{97448E65-4FCF-488B-B7DB-41C11795F9CE}"/>
              </a:ext>
            </a:extLst>
          </p:cNvPr>
          <p:cNvSpPr/>
          <p:nvPr/>
        </p:nvSpPr>
        <p:spPr>
          <a:xfrm>
            <a:off x="5934618" y="2958882"/>
            <a:ext cx="1453224" cy="14681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923"/>
            <a:endParaRPr lang="nl-BE" sz="2000">
              <a:solidFill>
                <a:prstClr val="white"/>
              </a:solidFill>
              <a:latin typeface="Calibri"/>
            </a:endParaRPr>
          </a:p>
        </p:txBody>
      </p:sp>
      <p:cxnSp>
        <p:nvCxnSpPr>
          <p:cNvPr id="71" name="Verbindingslijn: gebogen 70">
            <a:extLst>
              <a:ext uri="{FF2B5EF4-FFF2-40B4-BE49-F238E27FC236}">
                <a16:creationId xmlns:a16="http://schemas.microsoft.com/office/drawing/2014/main" id="{C1F9AF7A-8FD1-4548-BB58-4E4ED4B13BF7}"/>
              </a:ext>
            </a:extLst>
          </p:cNvPr>
          <p:cNvCxnSpPr>
            <a:stCxn id="3" idx="3"/>
            <a:endCxn id="67" idx="0"/>
          </p:cNvCxnSpPr>
          <p:nvPr/>
        </p:nvCxnSpPr>
        <p:spPr>
          <a:xfrm>
            <a:off x="5754815" y="2122429"/>
            <a:ext cx="906416" cy="836453"/>
          </a:xfrm>
          <a:prstGeom prst="bentConnector2">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56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200046" y="1424093"/>
            <a:ext cx="1" cy="5338108"/>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284884" y="1563385"/>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 </a:t>
            </a:r>
          </a:p>
          <a:p>
            <a:pPr algn="l">
              <a:lnSpc>
                <a:spcPct val="114000"/>
              </a:lnSpc>
              <a:spcBef>
                <a:spcPts val="0"/>
              </a:spcBef>
            </a:pPr>
            <a:r>
              <a:rPr lang="en-AU" sz="1800" b="1" dirty="0">
                <a:solidFill>
                  <a:srgbClr val="820000"/>
                </a:solidFill>
                <a:latin typeface="Garamond" panose="02020404030301010803" pitchFamily="18" charset="0"/>
              </a:rPr>
              <a:t>Jenny Björkman (Chair): Director of Collaboration, </a:t>
            </a:r>
            <a:r>
              <a:rPr lang="en-AU" sz="1800" b="1" dirty="0" err="1">
                <a:solidFill>
                  <a:srgbClr val="820000"/>
                </a:solidFill>
                <a:latin typeface="Garamond" panose="02020404030301010803" pitchFamily="18" charset="0"/>
              </a:rPr>
              <a:t>Riksbanken</a:t>
            </a:r>
            <a:r>
              <a:rPr lang="en-AU" sz="1800" b="1" dirty="0">
                <a:solidFill>
                  <a:srgbClr val="820000"/>
                </a:solidFill>
                <a:latin typeface="Garamond" panose="02020404030301010803" pitchFamily="18" charset="0"/>
              </a:rPr>
              <a:t> </a:t>
            </a:r>
            <a:r>
              <a:rPr lang="en-AU" sz="1800" b="1" dirty="0" err="1">
                <a:solidFill>
                  <a:srgbClr val="820000"/>
                </a:solidFill>
                <a:latin typeface="Garamond" panose="02020404030301010803" pitchFamily="18" charset="0"/>
              </a:rPr>
              <a:t>Jubileumsfond</a:t>
            </a:r>
            <a:r>
              <a:rPr lang="en-AU" sz="1800" b="1" dirty="0">
                <a:solidFill>
                  <a:srgbClr val="820000"/>
                </a:solidFill>
                <a:latin typeface="Garamond" panose="02020404030301010803" pitchFamily="18" charset="0"/>
              </a:rPr>
              <a:t>, Sweden</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Frederik Van Acker: Senior Policy Advisor at the Research Foundation Flanders (FWO), Belgium</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r>
              <a:rPr lang="en-AU" sz="1800" b="1" dirty="0">
                <a:solidFill>
                  <a:srgbClr val="820000"/>
                </a:solidFill>
                <a:latin typeface="Garamond" panose="02020404030301010803" pitchFamily="18" charset="0"/>
              </a:rPr>
              <a:t>Frans </a:t>
            </a:r>
            <a:r>
              <a:rPr lang="en-AU" sz="1800" b="1" dirty="0" err="1">
                <a:solidFill>
                  <a:srgbClr val="820000"/>
                </a:solidFill>
                <a:latin typeface="Garamond" panose="02020404030301010803" pitchFamily="18" charset="0"/>
              </a:rPr>
              <a:t>Nauta</a:t>
            </a:r>
            <a:r>
              <a:rPr lang="en-AU" sz="1800" b="1" dirty="0">
                <a:solidFill>
                  <a:srgbClr val="820000"/>
                </a:solidFill>
                <a:latin typeface="Garamond" panose="02020404030301010803" pitchFamily="18" charset="0"/>
              </a:rPr>
              <a:t>: Founder </a:t>
            </a:r>
            <a:r>
              <a:rPr lang="en-AU" sz="1800" b="1" dirty="0" err="1">
                <a:solidFill>
                  <a:srgbClr val="820000"/>
                </a:solidFill>
                <a:latin typeface="Garamond" panose="02020404030301010803" pitchFamily="18" charset="0"/>
              </a:rPr>
              <a:t>ClimateLaunchpad</a:t>
            </a:r>
            <a:r>
              <a:rPr lang="en-AU" sz="1800" b="1" dirty="0">
                <a:solidFill>
                  <a:srgbClr val="820000"/>
                </a:solidFill>
                <a:latin typeface="Garamond" panose="02020404030301010803" pitchFamily="18" charset="0"/>
              </a:rPr>
              <a:t> &amp; Innovation Policy Expert, the Netherlands</a:t>
            </a:r>
          </a:p>
          <a:p>
            <a:pPr algn="l">
              <a:lnSpc>
                <a:spcPct val="114000"/>
              </a:lnSpc>
              <a:spcBef>
                <a:spcPts val="0"/>
              </a:spcBef>
            </a:pPr>
            <a:endParaRPr lang="en-AU" sz="1800" b="1" dirty="0">
              <a:solidFill>
                <a:srgbClr val="820000"/>
              </a:solidFill>
              <a:latin typeface="Garamond" panose="02020404030301010803" pitchFamily="18" charset="0"/>
            </a:endParaRPr>
          </a:p>
          <a:p>
            <a:pPr algn="l">
              <a:lnSpc>
                <a:spcPct val="114000"/>
              </a:lnSpc>
              <a:spcBef>
                <a:spcPts val="0"/>
              </a:spcBef>
            </a:pPr>
            <a:endParaRPr lang="en-AU" sz="14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#SSHA21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420" y="3133762"/>
            <a:ext cx="1998416" cy="2826791"/>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130CB-2A44-44BE-8491-40C309C489EF}"/>
              </a:ext>
            </a:extLst>
          </p:cNvPr>
          <p:cNvSpPr>
            <a:spLocks noGrp="1"/>
          </p:cNvSpPr>
          <p:nvPr>
            <p:ph type="title"/>
          </p:nvPr>
        </p:nvSpPr>
        <p:spPr/>
        <p:txBody>
          <a:bodyPr>
            <a:normAutofit/>
          </a:bodyPr>
          <a:lstStyle/>
          <a:p>
            <a:r>
              <a:rPr lang="nl-BE" sz="3429" dirty="0"/>
              <a:t>1. The SBO </a:t>
            </a:r>
            <a:r>
              <a:rPr lang="nl-BE" sz="3429" dirty="0" err="1"/>
              <a:t>programme</a:t>
            </a:r>
            <a:endParaRPr lang="nl-BE" sz="3429" dirty="0"/>
          </a:p>
        </p:txBody>
      </p:sp>
      <p:pic>
        <p:nvPicPr>
          <p:cNvPr id="7" name="Tijdelijke aanduiding voor inhoud 6">
            <a:extLst>
              <a:ext uri="{FF2B5EF4-FFF2-40B4-BE49-F238E27FC236}">
                <a16:creationId xmlns:a16="http://schemas.microsoft.com/office/drawing/2014/main" id="{EF560464-C2D4-4472-B712-81CFEC7ACAA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5467" y="1718561"/>
            <a:ext cx="4273611" cy="1710439"/>
          </a:xfrm>
        </p:spPr>
      </p:pic>
      <p:pic>
        <p:nvPicPr>
          <p:cNvPr id="9" name="Afbeelding 8">
            <a:extLst>
              <a:ext uri="{FF2B5EF4-FFF2-40B4-BE49-F238E27FC236}">
                <a16:creationId xmlns:a16="http://schemas.microsoft.com/office/drawing/2014/main" id="{E5DCBBAC-F1E1-4CD4-BD9C-E4B32BA6C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9078" y="3153098"/>
            <a:ext cx="5468486" cy="2993996"/>
          </a:xfrm>
          <a:prstGeom prst="rect">
            <a:avLst/>
          </a:prstGeom>
        </p:spPr>
      </p:pic>
      <p:sp>
        <p:nvSpPr>
          <p:cNvPr id="10" name="Tekstvak 9">
            <a:extLst>
              <a:ext uri="{FF2B5EF4-FFF2-40B4-BE49-F238E27FC236}">
                <a16:creationId xmlns:a16="http://schemas.microsoft.com/office/drawing/2014/main" id="{BD7B44AF-9F59-42D5-89F9-5831DA115986}"/>
              </a:ext>
            </a:extLst>
          </p:cNvPr>
          <p:cNvSpPr txBox="1"/>
          <p:nvPr/>
        </p:nvSpPr>
        <p:spPr>
          <a:xfrm>
            <a:off x="2118415" y="2369528"/>
            <a:ext cx="1714476" cy="502766"/>
          </a:xfrm>
          <a:prstGeom prst="rect">
            <a:avLst/>
          </a:prstGeom>
          <a:noFill/>
        </p:spPr>
        <p:txBody>
          <a:bodyPr wrap="square" rtlCol="0">
            <a:spAutoFit/>
          </a:bodyPr>
          <a:lstStyle/>
          <a:p>
            <a:pPr defTabSz="1018923"/>
            <a:r>
              <a:rPr lang="nl-BE" sz="2667" b="1" dirty="0">
                <a:solidFill>
                  <a:srgbClr val="FF0000"/>
                </a:solidFill>
                <a:effectLst>
                  <a:outerShdw blurRad="38100" dist="38100" dir="2700000" algn="tl">
                    <a:srgbClr val="000000">
                      <a:alpha val="43137"/>
                    </a:srgbClr>
                  </a:outerShdw>
                </a:effectLst>
                <a:latin typeface="Calibri"/>
              </a:rPr>
              <a:t>SBO</a:t>
            </a:r>
          </a:p>
        </p:txBody>
      </p:sp>
      <p:sp>
        <p:nvSpPr>
          <p:cNvPr id="11" name="Tekstvak 10">
            <a:extLst>
              <a:ext uri="{FF2B5EF4-FFF2-40B4-BE49-F238E27FC236}">
                <a16:creationId xmlns:a16="http://schemas.microsoft.com/office/drawing/2014/main" id="{812BCAFF-AD7B-4B2B-8902-AA2CFDB4449C}"/>
              </a:ext>
            </a:extLst>
          </p:cNvPr>
          <p:cNvSpPr txBox="1"/>
          <p:nvPr/>
        </p:nvSpPr>
        <p:spPr>
          <a:xfrm>
            <a:off x="7193265" y="5074897"/>
            <a:ext cx="3428952" cy="620042"/>
          </a:xfrm>
          <a:prstGeom prst="rect">
            <a:avLst/>
          </a:prstGeom>
          <a:noFill/>
        </p:spPr>
        <p:txBody>
          <a:bodyPr wrap="square" rtlCol="0">
            <a:spAutoFit/>
          </a:bodyPr>
          <a:lstStyle/>
          <a:p>
            <a:pPr defTabSz="1018923"/>
            <a:r>
              <a:rPr lang="nl-BE" sz="3429" b="1" dirty="0">
                <a:solidFill>
                  <a:srgbClr val="FF0000"/>
                </a:solidFill>
                <a:effectLst>
                  <a:outerShdw blurRad="38100" dist="38100" dir="2700000" algn="tl">
                    <a:srgbClr val="000000">
                      <a:alpha val="43137"/>
                    </a:srgbClr>
                  </a:outerShdw>
                </a:effectLst>
                <a:latin typeface="Calibri"/>
              </a:rPr>
              <a:t>Venture </a:t>
            </a:r>
            <a:r>
              <a:rPr lang="nl-BE" sz="3429" b="1" dirty="0" err="1">
                <a:solidFill>
                  <a:srgbClr val="FF0000"/>
                </a:solidFill>
                <a:effectLst>
                  <a:outerShdw blurRad="38100" dist="38100" dir="2700000" algn="tl">
                    <a:srgbClr val="000000">
                      <a:alpha val="43137"/>
                    </a:srgbClr>
                  </a:outerShdw>
                </a:effectLst>
                <a:latin typeface="Calibri"/>
              </a:rPr>
              <a:t>capital</a:t>
            </a:r>
            <a:r>
              <a:rPr lang="nl-BE" sz="3429" b="1" dirty="0">
                <a:solidFill>
                  <a:srgbClr val="FF0000"/>
                </a:solidFill>
                <a:effectLst>
                  <a:outerShdw blurRad="38100" dist="38100" dir="2700000" algn="tl">
                    <a:srgbClr val="000000">
                      <a:alpha val="43137"/>
                    </a:srgbClr>
                  </a:outerShdw>
                </a:effectLst>
                <a:latin typeface="Calibri"/>
              </a:rPr>
              <a:t>?</a:t>
            </a:r>
          </a:p>
        </p:txBody>
      </p:sp>
    </p:spTree>
    <p:extLst>
      <p:ext uri="{BB962C8B-B14F-4D97-AF65-F5344CB8AC3E}">
        <p14:creationId xmlns:p14="http://schemas.microsoft.com/office/powerpoint/2010/main" val="1865547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24FB4-A3E9-43F0-92D9-F67219451F26}"/>
              </a:ext>
            </a:extLst>
          </p:cNvPr>
          <p:cNvSpPr>
            <a:spLocks noGrp="1"/>
          </p:cNvSpPr>
          <p:nvPr>
            <p:ph type="title"/>
          </p:nvPr>
        </p:nvSpPr>
        <p:spPr/>
        <p:txBody>
          <a:bodyPr>
            <a:normAutofit/>
          </a:bodyPr>
          <a:lstStyle/>
          <a:p>
            <a:r>
              <a:rPr lang="nl-BE" sz="3429" dirty="0"/>
              <a:t>1. The SBO </a:t>
            </a:r>
            <a:r>
              <a:rPr lang="nl-BE" sz="3429" dirty="0" err="1"/>
              <a:t>programme</a:t>
            </a:r>
            <a:endParaRPr lang="nl-BE" sz="3429" dirty="0"/>
          </a:p>
        </p:txBody>
      </p:sp>
      <p:pic>
        <p:nvPicPr>
          <p:cNvPr id="9" name="Afbeelding 8">
            <a:extLst>
              <a:ext uri="{FF2B5EF4-FFF2-40B4-BE49-F238E27FC236}">
                <a16:creationId xmlns:a16="http://schemas.microsoft.com/office/drawing/2014/main" id="{868F9A45-FDD4-4335-B74D-31A6058B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37" y="1476510"/>
            <a:ext cx="7216393" cy="2573848"/>
          </a:xfrm>
          <a:prstGeom prst="rect">
            <a:avLst/>
          </a:prstGeom>
        </p:spPr>
      </p:pic>
      <p:pic>
        <p:nvPicPr>
          <p:cNvPr id="5" name="Tijdelijke aanduiding voor inhoud 4">
            <a:extLst>
              <a:ext uri="{FF2B5EF4-FFF2-40B4-BE49-F238E27FC236}">
                <a16:creationId xmlns:a16="http://schemas.microsoft.com/office/drawing/2014/main" id="{905016ED-D2FA-4C5F-AF01-D85BB61B5F2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400313" y="3561625"/>
            <a:ext cx="4182390" cy="3252970"/>
          </a:xfrm>
        </p:spPr>
      </p:pic>
      <p:sp>
        <p:nvSpPr>
          <p:cNvPr id="10" name="Tekstvak 9">
            <a:extLst>
              <a:ext uri="{FF2B5EF4-FFF2-40B4-BE49-F238E27FC236}">
                <a16:creationId xmlns:a16="http://schemas.microsoft.com/office/drawing/2014/main" id="{4D845EE5-BECE-40EB-9CC5-2C686E325DAF}"/>
              </a:ext>
            </a:extLst>
          </p:cNvPr>
          <p:cNvSpPr txBox="1"/>
          <p:nvPr/>
        </p:nvSpPr>
        <p:spPr>
          <a:xfrm>
            <a:off x="3352838" y="2384552"/>
            <a:ext cx="2400267" cy="795924"/>
          </a:xfrm>
          <a:prstGeom prst="rect">
            <a:avLst/>
          </a:prstGeom>
          <a:noFill/>
        </p:spPr>
        <p:txBody>
          <a:bodyPr wrap="square" rtlCol="0">
            <a:spAutoFit/>
          </a:bodyPr>
          <a:lstStyle/>
          <a:p>
            <a:pPr defTabSz="1018923"/>
            <a:r>
              <a:rPr lang="nl-BE" sz="4572" b="1" dirty="0">
                <a:solidFill>
                  <a:srgbClr val="FF0000"/>
                </a:solidFill>
                <a:effectLst>
                  <a:outerShdw blurRad="38100" dist="38100" dir="2700000" algn="tl">
                    <a:srgbClr val="000000">
                      <a:alpha val="43137"/>
                    </a:srgbClr>
                  </a:outerShdw>
                </a:effectLst>
                <a:latin typeface="Calibri"/>
              </a:rPr>
              <a:t>SBO-E</a:t>
            </a:r>
          </a:p>
        </p:txBody>
      </p:sp>
      <p:sp>
        <p:nvSpPr>
          <p:cNvPr id="11" name="Tekstvak 10">
            <a:extLst>
              <a:ext uri="{FF2B5EF4-FFF2-40B4-BE49-F238E27FC236}">
                <a16:creationId xmlns:a16="http://schemas.microsoft.com/office/drawing/2014/main" id="{B3D01B09-8A3F-4D28-89B8-BB254AAFD584}"/>
              </a:ext>
            </a:extLst>
          </p:cNvPr>
          <p:cNvSpPr txBox="1"/>
          <p:nvPr/>
        </p:nvSpPr>
        <p:spPr>
          <a:xfrm>
            <a:off x="8637014" y="4792395"/>
            <a:ext cx="2400267" cy="795924"/>
          </a:xfrm>
          <a:prstGeom prst="rect">
            <a:avLst/>
          </a:prstGeom>
          <a:noFill/>
        </p:spPr>
        <p:txBody>
          <a:bodyPr wrap="square" rtlCol="0">
            <a:spAutoFit/>
          </a:bodyPr>
          <a:lstStyle/>
          <a:p>
            <a:pPr defTabSz="1018923"/>
            <a:r>
              <a:rPr lang="nl-BE" sz="4572" b="1" dirty="0">
                <a:solidFill>
                  <a:srgbClr val="FF0000"/>
                </a:solidFill>
                <a:effectLst>
                  <a:outerShdw blurRad="38100" dist="38100" dir="2700000" algn="tl">
                    <a:srgbClr val="000000">
                      <a:alpha val="43137"/>
                    </a:srgbClr>
                  </a:outerShdw>
                </a:effectLst>
                <a:latin typeface="Calibri"/>
              </a:rPr>
              <a:t>SBO-M</a:t>
            </a:r>
          </a:p>
        </p:txBody>
      </p:sp>
    </p:spTree>
    <p:extLst>
      <p:ext uri="{BB962C8B-B14F-4D97-AF65-F5344CB8AC3E}">
        <p14:creationId xmlns:p14="http://schemas.microsoft.com/office/powerpoint/2010/main" val="291689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57" y="3017526"/>
            <a:ext cx="9326869" cy="1143000"/>
          </a:xfrm>
        </p:spPr>
        <p:txBody>
          <a:bodyPr/>
          <a:lstStyle/>
          <a:p>
            <a:r>
              <a:rPr lang="nl-BE" sz="4191" b="1" dirty="0"/>
              <a:t>2. How </a:t>
            </a:r>
            <a:r>
              <a:rPr lang="nl-BE" sz="4191" b="1" dirty="0" err="1"/>
              <a:t>to</a:t>
            </a:r>
            <a:r>
              <a:rPr lang="nl-BE" sz="4191" b="1" dirty="0"/>
              <a:t> fund </a:t>
            </a:r>
            <a:r>
              <a:rPr lang="nl-BE" sz="4191" b="1" dirty="0" err="1"/>
              <a:t>for</a:t>
            </a:r>
            <a:r>
              <a:rPr lang="nl-BE" sz="4191" b="1" dirty="0"/>
              <a:t> impact?</a:t>
            </a:r>
          </a:p>
        </p:txBody>
      </p:sp>
    </p:spTree>
    <p:extLst>
      <p:ext uri="{BB962C8B-B14F-4D97-AF65-F5344CB8AC3E}">
        <p14:creationId xmlns:p14="http://schemas.microsoft.com/office/powerpoint/2010/main" val="2297575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429" dirty="0"/>
              <a:t>2. How </a:t>
            </a:r>
            <a:r>
              <a:rPr lang="nl-BE" sz="3429" dirty="0" err="1"/>
              <a:t>to</a:t>
            </a:r>
            <a:r>
              <a:rPr lang="nl-BE" sz="3429" dirty="0"/>
              <a:t> fund </a:t>
            </a:r>
            <a:r>
              <a:rPr lang="nl-BE" sz="3429" dirty="0" err="1"/>
              <a:t>for</a:t>
            </a:r>
            <a:r>
              <a:rPr lang="nl-BE" sz="3429" dirty="0"/>
              <a:t> impact?</a:t>
            </a:r>
          </a:p>
        </p:txBody>
      </p:sp>
      <p:sp>
        <p:nvSpPr>
          <p:cNvPr id="3" name="Tijdelijke aanduiding voor inhoud 2"/>
          <p:cNvSpPr>
            <a:spLocks noGrp="1"/>
          </p:cNvSpPr>
          <p:nvPr>
            <p:ph sz="half" idx="1"/>
          </p:nvPr>
        </p:nvSpPr>
        <p:spPr>
          <a:xfrm>
            <a:off x="2118416" y="1577366"/>
            <a:ext cx="8915275" cy="4480219"/>
          </a:xfrm>
        </p:spPr>
        <p:txBody>
          <a:bodyPr>
            <a:noAutofit/>
          </a:bodyPr>
          <a:lstStyle/>
          <a:p>
            <a:pPr marL="0" indent="0">
              <a:buNone/>
            </a:pPr>
            <a:endParaRPr lang="en-US" sz="2286" dirty="0">
              <a:solidFill>
                <a:srgbClr val="FF0000"/>
              </a:solidFill>
            </a:endParaRPr>
          </a:p>
          <a:p>
            <a:pPr marL="0" indent="0">
              <a:buNone/>
            </a:pPr>
            <a:endParaRPr lang="nl-BE" sz="2286" dirty="0"/>
          </a:p>
        </p:txBody>
      </p:sp>
      <p:pic>
        <p:nvPicPr>
          <p:cNvPr id="6" name="Afbeelding 5">
            <a:extLst>
              <a:ext uri="{FF2B5EF4-FFF2-40B4-BE49-F238E27FC236}">
                <a16:creationId xmlns:a16="http://schemas.microsoft.com/office/drawing/2014/main" id="{DF2FC3A1-8B10-4CCE-98FD-6347D03E4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731" y="1714433"/>
            <a:ext cx="4526265" cy="4526265"/>
          </a:xfrm>
          <a:prstGeom prst="rect">
            <a:avLst/>
          </a:prstGeom>
        </p:spPr>
      </p:pic>
      <p:pic>
        <p:nvPicPr>
          <p:cNvPr id="8194" name="Picture 2" descr="Generic description of an impact pathway. | Download Scientific Diagram">
            <a:extLst>
              <a:ext uri="{FF2B5EF4-FFF2-40B4-BE49-F238E27FC236}">
                <a16:creationId xmlns:a16="http://schemas.microsoft.com/office/drawing/2014/main" id="{38EBAB4A-BB1A-4A44-BB73-A48C19B4B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530" y="1577366"/>
            <a:ext cx="7710714" cy="48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4C477-E704-40DD-9538-4D47A2DD6D19}"/>
              </a:ext>
            </a:extLst>
          </p:cNvPr>
          <p:cNvSpPr>
            <a:spLocks noGrp="1"/>
          </p:cNvSpPr>
          <p:nvPr>
            <p:ph type="title"/>
          </p:nvPr>
        </p:nvSpPr>
        <p:spPr/>
        <p:txBody>
          <a:bodyPr>
            <a:normAutofit/>
          </a:bodyPr>
          <a:lstStyle/>
          <a:p>
            <a:r>
              <a:rPr lang="nl-BE" sz="3429" dirty="0"/>
              <a:t>2. How </a:t>
            </a:r>
            <a:r>
              <a:rPr lang="nl-BE" sz="3429" dirty="0" err="1"/>
              <a:t>to</a:t>
            </a:r>
            <a:r>
              <a:rPr lang="nl-BE" sz="3429" dirty="0"/>
              <a:t> fund </a:t>
            </a:r>
            <a:r>
              <a:rPr lang="nl-BE" sz="3429" dirty="0" err="1"/>
              <a:t>for</a:t>
            </a:r>
            <a:r>
              <a:rPr lang="nl-BE" sz="3429" dirty="0"/>
              <a:t> impact?</a:t>
            </a:r>
          </a:p>
        </p:txBody>
      </p:sp>
      <p:pic>
        <p:nvPicPr>
          <p:cNvPr id="5" name="Tijdelijke aanduiding voor inhoud 4">
            <a:extLst>
              <a:ext uri="{FF2B5EF4-FFF2-40B4-BE49-F238E27FC236}">
                <a16:creationId xmlns:a16="http://schemas.microsoft.com/office/drawing/2014/main" id="{4CAB5CC3-1EFC-4B9B-BF91-5370ECC72B1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24152" y="1645945"/>
            <a:ext cx="7406537" cy="4167747"/>
          </a:xfrm>
        </p:spPr>
      </p:pic>
    </p:spTree>
    <p:extLst>
      <p:ext uri="{BB962C8B-B14F-4D97-AF65-F5344CB8AC3E}">
        <p14:creationId xmlns:p14="http://schemas.microsoft.com/office/powerpoint/2010/main" val="3989983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8276A-30DD-4F14-A7EF-CAB39A036217}"/>
              </a:ext>
            </a:extLst>
          </p:cNvPr>
          <p:cNvSpPr>
            <a:spLocks noGrp="1"/>
          </p:cNvSpPr>
          <p:nvPr>
            <p:ph type="title"/>
          </p:nvPr>
        </p:nvSpPr>
        <p:spPr/>
        <p:txBody>
          <a:bodyPr>
            <a:normAutofit/>
          </a:bodyPr>
          <a:lstStyle/>
          <a:p>
            <a:r>
              <a:rPr lang="nl-BE" sz="3429" dirty="0" err="1"/>
              <a:t>Weak</a:t>
            </a:r>
            <a:r>
              <a:rPr lang="nl-BE" sz="3429" dirty="0"/>
              <a:t> end-user </a:t>
            </a:r>
            <a:r>
              <a:rPr lang="nl-BE" sz="3429" dirty="0" err="1"/>
              <a:t>involvement</a:t>
            </a:r>
            <a:r>
              <a:rPr lang="nl-BE" sz="3429" dirty="0"/>
              <a:t> </a:t>
            </a:r>
          </a:p>
        </p:txBody>
      </p:sp>
      <p:pic>
        <p:nvPicPr>
          <p:cNvPr id="6" name="Picture 2" descr="Collaborative governance as a Horizon 2020 strategy-reflections for the &amp;quot; Valley of Death&amp;quot; metaphor - blog - Maastricht University">
            <a:extLst>
              <a:ext uri="{FF2B5EF4-FFF2-40B4-BE49-F238E27FC236}">
                <a16:creationId xmlns:a16="http://schemas.microsoft.com/office/drawing/2014/main" id="{598AEDD8-76EC-4B1A-9416-8BE1A44B1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050" y="1938559"/>
            <a:ext cx="4251901" cy="4251901"/>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73D5141B-7C55-42C1-B8BF-6697B0491128}"/>
              </a:ext>
            </a:extLst>
          </p:cNvPr>
          <p:cNvSpPr>
            <a:spLocks noGrp="1"/>
          </p:cNvSpPr>
          <p:nvPr>
            <p:ph sz="half" idx="1"/>
          </p:nvPr>
        </p:nvSpPr>
        <p:spPr>
          <a:xfrm>
            <a:off x="1981258" y="1691943"/>
            <a:ext cx="8915275" cy="4480219"/>
          </a:xfrm>
        </p:spPr>
        <p:txBody>
          <a:bodyPr/>
          <a:lstStyle/>
          <a:p>
            <a:endParaRPr lang="nl-BE" dirty="0"/>
          </a:p>
        </p:txBody>
      </p:sp>
    </p:spTree>
    <p:extLst>
      <p:ext uri="{BB962C8B-B14F-4D97-AF65-F5344CB8AC3E}">
        <p14:creationId xmlns:p14="http://schemas.microsoft.com/office/powerpoint/2010/main" val="67989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8276A-30DD-4F14-A7EF-CAB39A036217}"/>
              </a:ext>
            </a:extLst>
          </p:cNvPr>
          <p:cNvSpPr>
            <a:spLocks noGrp="1"/>
          </p:cNvSpPr>
          <p:nvPr>
            <p:ph type="title"/>
          </p:nvPr>
        </p:nvSpPr>
        <p:spPr/>
        <p:txBody>
          <a:bodyPr>
            <a:normAutofit fontScale="90000"/>
          </a:bodyPr>
          <a:lstStyle/>
          <a:p>
            <a:r>
              <a:rPr lang="en-US" sz="3429" dirty="0"/>
              <a:t>Weak engagement of decision-makers and stakeholders, including civil society and community</a:t>
            </a:r>
          </a:p>
        </p:txBody>
      </p:sp>
      <p:pic>
        <p:nvPicPr>
          <p:cNvPr id="5" name="Tijdelijke aanduiding voor inhoud 4">
            <a:extLst>
              <a:ext uri="{FF2B5EF4-FFF2-40B4-BE49-F238E27FC236}">
                <a16:creationId xmlns:a16="http://schemas.microsoft.com/office/drawing/2014/main" id="{9D0F59F4-14C8-4017-8556-C7FCD7598F5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06941" y="1645850"/>
            <a:ext cx="9052625" cy="4526312"/>
          </a:xfrm>
        </p:spPr>
      </p:pic>
    </p:spTree>
    <p:extLst>
      <p:ext uri="{BB962C8B-B14F-4D97-AF65-F5344CB8AC3E}">
        <p14:creationId xmlns:p14="http://schemas.microsoft.com/office/powerpoint/2010/main" val="1648259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89D20-1192-4161-A4A3-1B6342393B09}"/>
              </a:ext>
            </a:extLst>
          </p:cNvPr>
          <p:cNvSpPr>
            <a:spLocks noGrp="1"/>
          </p:cNvSpPr>
          <p:nvPr>
            <p:ph type="title"/>
          </p:nvPr>
        </p:nvSpPr>
        <p:spPr/>
        <p:txBody>
          <a:bodyPr>
            <a:normAutofit/>
          </a:bodyPr>
          <a:lstStyle/>
          <a:p>
            <a:r>
              <a:rPr lang="en-US" sz="3429" dirty="0"/>
              <a:t>Lack of planning and resources for adoption</a:t>
            </a:r>
            <a:endParaRPr lang="nl-BE" sz="3429" dirty="0"/>
          </a:p>
        </p:txBody>
      </p:sp>
      <p:pic>
        <p:nvPicPr>
          <p:cNvPr id="5" name="Tijdelijke aanduiding voor inhoud 4">
            <a:extLst>
              <a:ext uri="{FF2B5EF4-FFF2-40B4-BE49-F238E27FC236}">
                <a16:creationId xmlns:a16="http://schemas.microsoft.com/office/drawing/2014/main" id="{3736D9A3-8CC3-4577-80FB-C150E73D7FE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24152" y="1851682"/>
            <a:ext cx="3122081" cy="2674583"/>
          </a:xfrm>
        </p:spPr>
      </p:pic>
      <p:pic>
        <p:nvPicPr>
          <p:cNvPr id="7" name="Afbeelding 6">
            <a:extLst>
              <a:ext uri="{FF2B5EF4-FFF2-40B4-BE49-F238E27FC236}">
                <a16:creationId xmlns:a16="http://schemas.microsoft.com/office/drawing/2014/main" id="{A6D517BE-CFB9-4715-87C5-427A54B9C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949" y="2297091"/>
            <a:ext cx="3223263" cy="3223263"/>
          </a:xfrm>
          <a:prstGeom prst="rect">
            <a:avLst/>
          </a:prstGeom>
        </p:spPr>
      </p:pic>
    </p:spTree>
    <p:extLst>
      <p:ext uri="{BB962C8B-B14F-4D97-AF65-F5344CB8AC3E}">
        <p14:creationId xmlns:p14="http://schemas.microsoft.com/office/powerpoint/2010/main" val="284216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B449A-8D27-4C53-96FC-BD2BB5BA31D7}"/>
              </a:ext>
            </a:extLst>
          </p:cNvPr>
          <p:cNvSpPr>
            <a:spLocks noGrp="1"/>
          </p:cNvSpPr>
          <p:nvPr>
            <p:ph type="title"/>
          </p:nvPr>
        </p:nvSpPr>
        <p:spPr/>
        <p:txBody>
          <a:bodyPr>
            <a:normAutofit/>
          </a:bodyPr>
          <a:lstStyle/>
          <a:p>
            <a:r>
              <a:rPr lang="en-US" sz="3429" dirty="0"/>
              <a:t>Lack of incentives to cross or pull across</a:t>
            </a:r>
            <a:endParaRPr lang="nl-BE" sz="3429" dirty="0"/>
          </a:p>
        </p:txBody>
      </p:sp>
      <p:pic>
        <p:nvPicPr>
          <p:cNvPr id="6" name="Tijdelijke aanduiding voor inhoud 5">
            <a:extLst>
              <a:ext uri="{FF2B5EF4-FFF2-40B4-BE49-F238E27FC236}">
                <a16:creationId xmlns:a16="http://schemas.microsoft.com/office/drawing/2014/main" id="{6A91C4A5-D9B4-4132-8BA1-7AA67199A12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67047" y="1520289"/>
            <a:ext cx="6720747" cy="4556667"/>
          </a:xfrm>
        </p:spPr>
      </p:pic>
    </p:spTree>
    <p:extLst>
      <p:ext uri="{BB962C8B-B14F-4D97-AF65-F5344CB8AC3E}">
        <p14:creationId xmlns:p14="http://schemas.microsoft.com/office/powerpoint/2010/main" val="83655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522B26-5C50-4A98-9CB3-DCFF360284E7}"/>
              </a:ext>
            </a:extLst>
          </p:cNvPr>
          <p:cNvSpPr>
            <a:spLocks noGrp="1"/>
          </p:cNvSpPr>
          <p:nvPr>
            <p:ph type="title"/>
          </p:nvPr>
        </p:nvSpPr>
        <p:spPr/>
        <p:txBody>
          <a:bodyPr/>
          <a:lstStyle/>
          <a:p>
            <a:r>
              <a:rPr lang="nl-NL" dirty="0"/>
              <a:t>How </a:t>
            </a:r>
            <a:r>
              <a:rPr lang="nl-NL" dirty="0" err="1"/>
              <a:t>to</a:t>
            </a:r>
            <a:r>
              <a:rPr lang="nl-NL" dirty="0"/>
              <a:t> </a:t>
            </a:r>
            <a:r>
              <a:rPr lang="nl-NL" dirty="0" err="1"/>
              <a:t>evaluate</a:t>
            </a:r>
            <a:r>
              <a:rPr lang="nl-NL" dirty="0"/>
              <a:t> </a:t>
            </a:r>
            <a:r>
              <a:rPr lang="nl-NL" dirty="0" err="1"/>
              <a:t>for</a:t>
            </a:r>
            <a:r>
              <a:rPr lang="nl-NL" dirty="0"/>
              <a:t> impact?</a:t>
            </a:r>
            <a:endParaRPr lang="nl-BE" dirty="0"/>
          </a:p>
        </p:txBody>
      </p:sp>
      <p:pic>
        <p:nvPicPr>
          <p:cNvPr id="4" name="Tijdelijke aanduiding voor inhoud 3">
            <a:extLst>
              <a:ext uri="{FF2B5EF4-FFF2-40B4-BE49-F238E27FC236}">
                <a16:creationId xmlns:a16="http://schemas.microsoft.com/office/drawing/2014/main" id="{F7115AF4-F666-43A0-B6E7-F043D06050DC}"/>
              </a:ext>
            </a:extLst>
          </p:cNvPr>
          <p:cNvPicPr>
            <a:picLocks noGrp="1" noChangeAspect="1"/>
          </p:cNvPicPr>
          <p:nvPr>
            <p:ph sz="half" idx="1"/>
          </p:nvPr>
        </p:nvPicPr>
        <p:blipFill>
          <a:blip r:embed="rId3"/>
          <a:stretch>
            <a:fillRect/>
          </a:stretch>
        </p:blipFill>
        <p:spPr>
          <a:xfrm>
            <a:off x="1638149" y="1508787"/>
            <a:ext cx="8915703" cy="1823666"/>
          </a:xfrm>
          <a:prstGeom prst="rect">
            <a:avLst/>
          </a:prstGeom>
        </p:spPr>
      </p:pic>
      <p:pic>
        <p:nvPicPr>
          <p:cNvPr id="6" name="Afbeelding 5">
            <a:extLst>
              <a:ext uri="{FF2B5EF4-FFF2-40B4-BE49-F238E27FC236}">
                <a16:creationId xmlns:a16="http://schemas.microsoft.com/office/drawing/2014/main" id="{925FE4AA-5C8E-4525-B1D4-8FBA8497D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29" y="3453232"/>
            <a:ext cx="4477270" cy="3376796"/>
          </a:xfrm>
          <a:prstGeom prst="rect">
            <a:avLst/>
          </a:prstGeom>
        </p:spPr>
      </p:pic>
    </p:spTree>
    <p:extLst>
      <p:ext uri="{BB962C8B-B14F-4D97-AF65-F5344CB8AC3E}">
        <p14:creationId xmlns:p14="http://schemas.microsoft.com/office/powerpoint/2010/main" val="20079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Jenny Björkman</a:t>
            </a:r>
          </a:p>
          <a:p>
            <a:pPr algn="ctr">
              <a:lnSpc>
                <a:spcPct val="134000"/>
              </a:lnSpc>
              <a:spcAft>
                <a:spcPts val="600"/>
              </a:spcAft>
            </a:pPr>
            <a:r>
              <a:rPr lang="en-US" sz="2500" i="1" dirty="0">
                <a:latin typeface="Garamond" panose="02020404030301010803" pitchFamily="18" charset="0"/>
              </a:rPr>
              <a:t>Director of Collaboration, </a:t>
            </a:r>
            <a:r>
              <a:rPr lang="en-US" sz="2500" i="1" dirty="0" err="1">
                <a:latin typeface="Garamond" panose="02020404030301010803" pitchFamily="18" charset="0"/>
              </a:rPr>
              <a:t>Riksbanken</a:t>
            </a:r>
            <a:r>
              <a:rPr lang="en-US" sz="2500" i="1" dirty="0">
                <a:latin typeface="Garamond" panose="02020404030301010803" pitchFamily="18" charset="0"/>
              </a:rPr>
              <a:t> </a:t>
            </a:r>
            <a:r>
              <a:rPr lang="en-US" sz="2500" i="1" dirty="0" err="1">
                <a:latin typeface="Garamond" panose="02020404030301010803" pitchFamily="18" charset="0"/>
              </a:rPr>
              <a:t>Jubileumsfond</a:t>
            </a:r>
            <a:r>
              <a:rPr lang="en-US" sz="2500" i="1" dirty="0">
                <a:latin typeface="Garamond" panose="02020404030301010803" pitchFamily="18" charset="0"/>
              </a:rPr>
              <a:t>, Sweden</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4191" b="1" dirty="0"/>
              <a:t>3. SBO in </a:t>
            </a:r>
            <a:r>
              <a:rPr lang="nl-BE" sz="4191" b="1" dirty="0" err="1"/>
              <a:t>practice</a:t>
            </a:r>
            <a:endParaRPr lang="nl-BE" b="1" dirty="0"/>
          </a:p>
        </p:txBody>
      </p:sp>
    </p:spTree>
    <p:extLst>
      <p:ext uri="{BB962C8B-B14F-4D97-AF65-F5344CB8AC3E}">
        <p14:creationId xmlns:p14="http://schemas.microsoft.com/office/powerpoint/2010/main" val="2996729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4191" b="1" dirty="0"/>
              <a:t>3a. </a:t>
            </a:r>
            <a:r>
              <a:rPr lang="nl-BE" sz="4191" b="1" dirty="0" err="1"/>
              <a:t>Example</a:t>
            </a:r>
            <a:r>
              <a:rPr lang="nl-BE" sz="4191" b="1" dirty="0"/>
              <a:t> of </a:t>
            </a:r>
            <a:r>
              <a:rPr lang="nl-BE" sz="4191" b="1" dirty="0" err="1"/>
              <a:t>the</a:t>
            </a:r>
            <a:r>
              <a:rPr lang="nl-BE" sz="4191" b="1" dirty="0"/>
              <a:t> </a:t>
            </a:r>
            <a:r>
              <a:rPr lang="nl-BE" sz="4191" b="1" dirty="0" err="1"/>
              <a:t>road</a:t>
            </a:r>
            <a:r>
              <a:rPr lang="nl-BE" sz="4191" b="1" dirty="0"/>
              <a:t> </a:t>
            </a:r>
            <a:r>
              <a:rPr lang="nl-BE" sz="4191" b="1" dirty="0" err="1"/>
              <a:t>to</a:t>
            </a:r>
            <a:r>
              <a:rPr lang="nl-BE" sz="4191" b="1" dirty="0"/>
              <a:t> impact</a:t>
            </a:r>
            <a:endParaRPr lang="nl-BE" b="1" dirty="0"/>
          </a:p>
        </p:txBody>
      </p:sp>
    </p:spTree>
    <p:extLst>
      <p:ext uri="{BB962C8B-B14F-4D97-AF65-F5344CB8AC3E}">
        <p14:creationId xmlns:p14="http://schemas.microsoft.com/office/powerpoint/2010/main" val="1387129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3B33B-25FF-4CB2-B06D-9B8F30D9A6A7}"/>
              </a:ext>
            </a:extLst>
          </p:cNvPr>
          <p:cNvSpPr>
            <a:spLocks noGrp="1"/>
          </p:cNvSpPr>
          <p:nvPr>
            <p:ph type="title"/>
          </p:nvPr>
        </p:nvSpPr>
        <p:spPr/>
        <p:txBody>
          <a:bodyPr/>
          <a:lstStyle/>
          <a:p>
            <a:r>
              <a:rPr lang="nl-NL" dirty="0" err="1"/>
              <a:t>Example</a:t>
            </a:r>
            <a:r>
              <a:rPr lang="nl-NL" dirty="0"/>
              <a:t> of </a:t>
            </a:r>
            <a:r>
              <a:rPr lang="nl-NL" dirty="0" err="1"/>
              <a:t>the</a:t>
            </a:r>
            <a:r>
              <a:rPr lang="nl-NL" dirty="0"/>
              <a:t> </a:t>
            </a:r>
            <a:r>
              <a:rPr lang="nl-NL" dirty="0" err="1"/>
              <a:t>road</a:t>
            </a:r>
            <a:r>
              <a:rPr lang="nl-NL" dirty="0"/>
              <a:t> </a:t>
            </a:r>
            <a:r>
              <a:rPr lang="nl-NL" dirty="0" err="1"/>
              <a:t>to</a:t>
            </a:r>
            <a:r>
              <a:rPr lang="nl-NL" dirty="0"/>
              <a:t> impact</a:t>
            </a:r>
            <a:endParaRPr lang="nl-BE" dirty="0"/>
          </a:p>
        </p:txBody>
      </p:sp>
      <p:sp>
        <p:nvSpPr>
          <p:cNvPr id="3" name="Tijdelijke aanduiding voor inhoud 2">
            <a:extLst>
              <a:ext uri="{FF2B5EF4-FFF2-40B4-BE49-F238E27FC236}">
                <a16:creationId xmlns:a16="http://schemas.microsoft.com/office/drawing/2014/main" id="{81DB19BE-B6CF-44D9-958F-38ADECD23864}"/>
              </a:ext>
            </a:extLst>
          </p:cNvPr>
          <p:cNvSpPr>
            <a:spLocks noGrp="1"/>
          </p:cNvSpPr>
          <p:nvPr>
            <p:ph sz="half" idx="1"/>
          </p:nvPr>
        </p:nvSpPr>
        <p:spPr/>
        <p:txBody>
          <a:bodyPr/>
          <a:lstStyle/>
          <a:p>
            <a:r>
              <a:rPr lang="nl-BE" dirty="0"/>
              <a:t>End-of-Life care (prof. </a:t>
            </a:r>
            <a:r>
              <a:rPr lang="nl-BE" dirty="0" err="1"/>
              <a:t>Deliens</a:t>
            </a:r>
            <a:r>
              <a:rPr lang="nl-BE" dirty="0"/>
              <a:t>)</a:t>
            </a:r>
          </a:p>
        </p:txBody>
      </p:sp>
      <p:pic>
        <p:nvPicPr>
          <p:cNvPr id="5" name="Afbeelding 4">
            <a:extLst>
              <a:ext uri="{FF2B5EF4-FFF2-40B4-BE49-F238E27FC236}">
                <a16:creationId xmlns:a16="http://schemas.microsoft.com/office/drawing/2014/main" id="{69E736F0-F23E-485A-96DF-90774D8DB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3" y="2267909"/>
            <a:ext cx="4587497" cy="3904253"/>
          </a:xfrm>
          <a:prstGeom prst="rect">
            <a:avLst/>
          </a:prstGeom>
        </p:spPr>
      </p:pic>
      <p:pic>
        <p:nvPicPr>
          <p:cNvPr id="7" name="Afbeelding 6">
            <a:extLst>
              <a:ext uri="{FF2B5EF4-FFF2-40B4-BE49-F238E27FC236}">
                <a16:creationId xmlns:a16="http://schemas.microsoft.com/office/drawing/2014/main" id="{B895568B-47FD-4F56-AB0D-579DC23AC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375" y="2411601"/>
            <a:ext cx="3706402" cy="1774550"/>
          </a:xfrm>
          <a:prstGeom prst="rect">
            <a:avLst/>
          </a:prstGeom>
        </p:spPr>
      </p:pic>
      <p:pic>
        <p:nvPicPr>
          <p:cNvPr id="9" name="Afbeelding 8">
            <a:extLst>
              <a:ext uri="{FF2B5EF4-FFF2-40B4-BE49-F238E27FC236}">
                <a16:creationId xmlns:a16="http://schemas.microsoft.com/office/drawing/2014/main" id="{B411A383-775B-401F-99C4-CEAE85DCA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252" y="4667578"/>
            <a:ext cx="3310724" cy="1986434"/>
          </a:xfrm>
          <a:prstGeom prst="rect">
            <a:avLst/>
          </a:prstGeom>
        </p:spPr>
      </p:pic>
      <p:pic>
        <p:nvPicPr>
          <p:cNvPr id="13" name="Afbeelding 12">
            <a:extLst>
              <a:ext uri="{FF2B5EF4-FFF2-40B4-BE49-F238E27FC236}">
                <a16:creationId xmlns:a16="http://schemas.microsoft.com/office/drawing/2014/main" id="{1C1710D3-5FB2-477B-BEEC-851D2F4EB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5766" y="4181572"/>
            <a:ext cx="3706402" cy="2472441"/>
          </a:xfrm>
          <a:prstGeom prst="rect">
            <a:avLst/>
          </a:prstGeom>
        </p:spPr>
      </p:pic>
      <p:pic>
        <p:nvPicPr>
          <p:cNvPr id="15" name="Afbeelding 14">
            <a:extLst>
              <a:ext uri="{FF2B5EF4-FFF2-40B4-BE49-F238E27FC236}">
                <a16:creationId xmlns:a16="http://schemas.microsoft.com/office/drawing/2014/main" id="{85DE6BA2-70AD-4FA7-8AB8-8C6C98865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947" y="2470183"/>
            <a:ext cx="3299334" cy="2197395"/>
          </a:xfrm>
          <a:prstGeom prst="rect">
            <a:avLst/>
          </a:prstGeom>
        </p:spPr>
      </p:pic>
    </p:spTree>
    <p:extLst>
      <p:ext uri="{BB962C8B-B14F-4D97-AF65-F5344CB8AC3E}">
        <p14:creationId xmlns:p14="http://schemas.microsoft.com/office/powerpoint/2010/main" val="1714414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B93-0405-4069-BC23-2FDBE796C338}"/>
              </a:ext>
            </a:extLst>
          </p:cNvPr>
          <p:cNvSpPr>
            <a:spLocks noGrp="1"/>
          </p:cNvSpPr>
          <p:nvPr>
            <p:ph type="title"/>
          </p:nvPr>
        </p:nvSpPr>
        <p:spPr/>
        <p:txBody>
          <a:bodyPr/>
          <a:lstStyle/>
          <a:p>
            <a:r>
              <a:rPr lang="nl-NL" dirty="0" err="1"/>
              <a:t>Example</a:t>
            </a:r>
            <a:r>
              <a:rPr lang="nl-NL" dirty="0"/>
              <a:t> of </a:t>
            </a:r>
            <a:r>
              <a:rPr lang="nl-NL" dirty="0" err="1"/>
              <a:t>the</a:t>
            </a:r>
            <a:r>
              <a:rPr lang="nl-NL" dirty="0"/>
              <a:t> </a:t>
            </a:r>
            <a:r>
              <a:rPr lang="nl-NL" dirty="0" err="1"/>
              <a:t>road</a:t>
            </a:r>
            <a:r>
              <a:rPr lang="nl-NL" dirty="0"/>
              <a:t> </a:t>
            </a:r>
            <a:r>
              <a:rPr lang="nl-NL" dirty="0" err="1"/>
              <a:t>to</a:t>
            </a:r>
            <a:r>
              <a:rPr lang="nl-NL" dirty="0"/>
              <a:t> impact</a:t>
            </a:r>
            <a:endParaRPr lang="nl-BE" dirty="0"/>
          </a:p>
        </p:txBody>
      </p:sp>
      <p:pic>
        <p:nvPicPr>
          <p:cNvPr id="5" name="Tijdelijke aanduiding voor inhoud 4">
            <a:extLst>
              <a:ext uri="{FF2B5EF4-FFF2-40B4-BE49-F238E27FC236}">
                <a16:creationId xmlns:a16="http://schemas.microsoft.com/office/drawing/2014/main" id="{716553E1-56B2-4180-BBD5-BF6551FAD937}"/>
              </a:ext>
            </a:extLst>
          </p:cNvPr>
          <p:cNvPicPr>
            <a:picLocks noGrp="1" noChangeAspect="1"/>
          </p:cNvPicPr>
          <p:nvPr>
            <p:ph sz="half" idx="1"/>
          </p:nvPr>
        </p:nvPicPr>
        <p:blipFill>
          <a:blip r:embed="rId3"/>
          <a:stretch>
            <a:fillRect/>
          </a:stretch>
        </p:blipFill>
        <p:spPr>
          <a:xfrm>
            <a:off x="6576224" y="1692389"/>
            <a:ext cx="5973030" cy="4479773"/>
          </a:xfrm>
          <a:prstGeom prst="rect">
            <a:avLst/>
          </a:prstGeom>
        </p:spPr>
      </p:pic>
      <p:pic>
        <p:nvPicPr>
          <p:cNvPr id="5124" name="Picture 4" descr="ivoren-toren - United News">
            <a:extLst>
              <a:ext uri="{FF2B5EF4-FFF2-40B4-BE49-F238E27FC236}">
                <a16:creationId xmlns:a16="http://schemas.microsoft.com/office/drawing/2014/main" id="{1902B30D-4A8E-41AB-9BDF-2E0373A06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9" y="1920261"/>
            <a:ext cx="5853559" cy="326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33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4191" b="1" dirty="0"/>
              <a:t>3b. </a:t>
            </a:r>
            <a:r>
              <a:rPr lang="nl-BE" sz="4191" b="1" dirty="0" err="1"/>
              <a:t>What</a:t>
            </a:r>
            <a:r>
              <a:rPr lang="nl-BE" sz="4191" b="1" dirty="0"/>
              <a:t> </a:t>
            </a:r>
            <a:r>
              <a:rPr lang="nl-BE" sz="4191" b="1" dirty="0" err="1"/>
              <a:t>makes</a:t>
            </a:r>
            <a:r>
              <a:rPr lang="nl-BE" sz="4191" b="1" dirty="0"/>
              <a:t> </a:t>
            </a:r>
            <a:r>
              <a:rPr lang="nl-BE" sz="4191" b="1" dirty="0" err="1"/>
              <a:t>projects</a:t>
            </a:r>
            <a:r>
              <a:rPr lang="nl-BE" sz="4191" b="1" dirty="0"/>
              <a:t> </a:t>
            </a:r>
            <a:r>
              <a:rPr lang="nl-BE" sz="4191" b="1" dirty="0" err="1"/>
              <a:t>impactful</a:t>
            </a:r>
            <a:r>
              <a:rPr lang="nl-BE" sz="4191" b="1" dirty="0"/>
              <a:t>?</a:t>
            </a:r>
            <a:endParaRPr lang="nl-BE" b="1" dirty="0"/>
          </a:p>
        </p:txBody>
      </p:sp>
    </p:spTree>
    <p:extLst>
      <p:ext uri="{BB962C8B-B14F-4D97-AF65-F5344CB8AC3E}">
        <p14:creationId xmlns:p14="http://schemas.microsoft.com/office/powerpoint/2010/main" val="97683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F519A-3C38-472D-AF9E-4B98E1CBB590}"/>
              </a:ext>
            </a:extLst>
          </p:cNvPr>
          <p:cNvSpPr>
            <a:spLocks noGrp="1"/>
          </p:cNvSpPr>
          <p:nvPr>
            <p:ph type="title"/>
          </p:nvPr>
        </p:nvSpPr>
        <p:spPr/>
        <p:txBody>
          <a:bodyPr/>
          <a:lstStyle/>
          <a:p>
            <a:r>
              <a:rPr lang="nl-BE" dirty="0" err="1"/>
              <a:t>What</a:t>
            </a:r>
            <a:r>
              <a:rPr lang="nl-BE" dirty="0"/>
              <a:t> </a:t>
            </a:r>
            <a:r>
              <a:rPr lang="nl-BE" dirty="0" err="1"/>
              <a:t>makes</a:t>
            </a:r>
            <a:r>
              <a:rPr lang="nl-BE" dirty="0"/>
              <a:t> </a:t>
            </a:r>
            <a:r>
              <a:rPr lang="nl-BE" dirty="0" err="1"/>
              <a:t>projects</a:t>
            </a:r>
            <a:r>
              <a:rPr lang="nl-BE" dirty="0"/>
              <a:t> </a:t>
            </a:r>
            <a:r>
              <a:rPr lang="nl-BE" dirty="0" err="1"/>
              <a:t>impactful</a:t>
            </a:r>
            <a:r>
              <a:rPr lang="nl-BE" dirty="0"/>
              <a:t>?</a:t>
            </a:r>
          </a:p>
        </p:txBody>
      </p:sp>
      <p:sp>
        <p:nvSpPr>
          <p:cNvPr id="3" name="Tijdelijke aanduiding voor inhoud 2">
            <a:extLst>
              <a:ext uri="{FF2B5EF4-FFF2-40B4-BE49-F238E27FC236}">
                <a16:creationId xmlns:a16="http://schemas.microsoft.com/office/drawing/2014/main" id="{133563C2-0082-4FA4-A52F-BCA7AA8B9BE1}"/>
              </a:ext>
            </a:extLst>
          </p:cNvPr>
          <p:cNvSpPr>
            <a:spLocks noGrp="1"/>
          </p:cNvSpPr>
          <p:nvPr>
            <p:ph sz="half" idx="1"/>
          </p:nvPr>
        </p:nvSpPr>
        <p:spPr/>
        <p:txBody>
          <a:bodyPr/>
          <a:lstStyle/>
          <a:p>
            <a:endParaRPr lang="nl-BE"/>
          </a:p>
        </p:txBody>
      </p:sp>
      <p:pic>
        <p:nvPicPr>
          <p:cNvPr id="1028" name="Picture 4" descr="Collaborative Governance – Participedia">
            <a:extLst>
              <a:ext uri="{FF2B5EF4-FFF2-40B4-BE49-F238E27FC236}">
                <a16:creationId xmlns:a16="http://schemas.microsoft.com/office/drawing/2014/main" id="{2F2FF2D3-494C-4E8F-8C13-24DF6EA37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206" y="1645945"/>
            <a:ext cx="5593538" cy="419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096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F519A-3C38-472D-AF9E-4B98E1CBB590}"/>
              </a:ext>
            </a:extLst>
          </p:cNvPr>
          <p:cNvSpPr>
            <a:spLocks noGrp="1"/>
          </p:cNvSpPr>
          <p:nvPr>
            <p:ph type="title"/>
          </p:nvPr>
        </p:nvSpPr>
        <p:spPr/>
        <p:txBody>
          <a:bodyPr/>
          <a:lstStyle/>
          <a:p>
            <a:r>
              <a:rPr lang="nl-BE" dirty="0" err="1"/>
              <a:t>What</a:t>
            </a:r>
            <a:r>
              <a:rPr lang="nl-BE" dirty="0"/>
              <a:t> </a:t>
            </a:r>
            <a:r>
              <a:rPr lang="nl-BE" dirty="0" err="1"/>
              <a:t>makes</a:t>
            </a:r>
            <a:r>
              <a:rPr lang="nl-BE" dirty="0"/>
              <a:t> </a:t>
            </a:r>
            <a:r>
              <a:rPr lang="nl-BE" dirty="0" err="1"/>
              <a:t>projects</a:t>
            </a:r>
            <a:r>
              <a:rPr lang="nl-BE" dirty="0"/>
              <a:t> </a:t>
            </a:r>
            <a:r>
              <a:rPr lang="nl-BE" dirty="0" err="1"/>
              <a:t>impactful</a:t>
            </a:r>
            <a:r>
              <a:rPr lang="nl-BE" dirty="0"/>
              <a:t>?</a:t>
            </a:r>
          </a:p>
        </p:txBody>
      </p:sp>
      <p:sp>
        <p:nvSpPr>
          <p:cNvPr id="3" name="Tijdelijke aanduiding voor inhoud 2">
            <a:extLst>
              <a:ext uri="{FF2B5EF4-FFF2-40B4-BE49-F238E27FC236}">
                <a16:creationId xmlns:a16="http://schemas.microsoft.com/office/drawing/2014/main" id="{133563C2-0082-4FA4-A52F-BCA7AA8B9BE1}"/>
              </a:ext>
            </a:extLst>
          </p:cNvPr>
          <p:cNvSpPr>
            <a:spLocks noGrp="1"/>
          </p:cNvSpPr>
          <p:nvPr>
            <p:ph sz="half" idx="1"/>
          </p:nvPr>
        </p:nvSpPr>
        <p:spPr/>
        <p:txBody>
          <a:bodyPr/>
          <a:lstStyle/>
          <a:p>
            <a:endParaRPr lang="nl-BE"/>
          </a:p>
        </p:txBody>
      </p:sp>
      <p:pic>
        <p:nvPicPr>
          <p:cNvPr id="2050" name="Picture 2" descr="Helping Researchers Communicate Their Findings to the World: An Interview  with Emma Feloy of Research Outreach - The Scholarly Kitchen">
            <a:extLst>
              <a:ext uri="{FF2B5EF4-FFF2-40B4-BE49-F238E27FC236}">
                <a16:creationId xmlns:a16="http://schemas.microsoft.com/office/drawing/2014/main" id="{13B34460-A471-4E0B-A940-038FD4767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259" y="1729535"/>
            <a:ext cx="6427627" cy="456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3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F519A-3C38-472D-AF9E-4B98E1CBB590}"/>
              </a:ext>
            </a:extLst>
          </p:cNvPr>
          <p:cNvSpPr>
            <a:spLocks noGrp="1"/>
          </p:cNvSpPr>
          <p:nvPr>
            <p:ph type="title"/>
          </p:nvPr>
        </p:nvSpPr>
        <p:spPr/>
        <p:txBody>
          <a:bodyPr/>
          <a:lstStyle/>
          <a:p>
            <a:r>
              <a:rPr lang="nl-BE" dirty="0" err="1"/>
              <a:t>What</a:t>
            </a:r>
            <a:r>
              <a:rPr lang="nl-BE" dirty="0"/>
              <a:t> </a:t>
            </a:r>
            <a:r>
              <a:rPr lang="nl-BE" dirty="0" err="1"/>
              <a:t>makes</a:t>
            </a:r>
            <a:r>
              <a:rPr lang="nl-BE" dirty="0"/>
              <a:t> </a:t>
            </a:r>
            <a:r>
              <a:rPr lang="nl-BE" dirty="0" err="1"/>
              <a:t>projects</a:t>
            </a:r>
            <a:r>
              <a:rPr lang="nl-BE" dirty="0"/>
              <a:t> </a:t>
            </a:r>
            <a:r>
              <a:rPr lang="nl-BE" dirty="0" err="1"/>
              <a:t>impactful</a:t>
            </a:r>
            <a:r>
              <a:rPr lang="nl-BE" dirty="0"/>
              <a:t>?</a:t>
            </a:r>
          </a:p>
        </p:txBody>
      </p:sp>
      <p:sp>
        <p:nvSpPr>
          <p:cNvPr id="3" name="Tijdelijke aanduiding voor inhoud 2">
            <a:extLst>
              <a:ext uri="{FF2B5EF4-FFF2-40B4-BE49-F238E27FC236}">
                <a16:creationId xmlns:a16="http://schemas.microsoft.com/office/drawing/2014/main" id="{133563C2-0082-4FA4-A52F-BCA7AA8B9BE1}"/>
              </a:ext>
            </a:extLst>
          </p:cNvPr>
          <p:cNvSpPr>
            <a:spLocks noGrp="1"/>
          </p:cNvSpPr>
          <p:nvPr>
            <p:ph sz="half" idx="1"/>
          </p:nvPr>
        </p:nvSpPr>
        <p:spPr/>
        <p:txBody>
          <a:bodyPr/>
          <a:lstStyle/>
          <a:p>
            <a:endParaRPr lang="nl-BE"/>
          </a:p>
        </p:txBody>
      </p:sp>
      <p:pic>
        <p:nvPicPr>
          <p:cNvPr id="5" name="Afbeelding 4">
            <a:extLst>
              <a:ext uri="{FF2B5EF4-FFF2-40B4-BE49-F238E27FC236}">
                <a16:creationId xmlns:a16="http://schemas.microsoft.com/office/drawing/2014/main" id="{0CBD0855-F80B-4E4F-9C96-9EE02E4BCAF7}"/>
              </a:ext>
            </a:extLst>
          </p:cNvPr>
          <p:cNvPicPr>
            <a:picLocks noChangeAspect="1"/>
          </p:cNvPicPr>
          <p:nvPr/>
        </p:nvPicPr>
        <p:blipFill>
          <a:blip r:embed="rId3"/>
          <a:stretch>
            <a:fillRect/>
          </a:stretch>
        </p:blipFill>
        <p:spPr>
          <a:xfrm>
            <a:off x="2118415" y="2443697"/>
            <a:ext cx="2884714" cy="2884714"/>
          </a:xfrm>
          <a:prstGeom prst="rect">
            <a:avLst/>
          </a:prstGeom>
        </p:spPr>
      </p:pic>
      <p:pic>
        <p:nvPicPr>
          <p:cNvPr id="7" name="Afbeelding 6">
            <a:extLst>
              <a:ext uri="{FF2B5EF4-FFF2-40B4-BE49-F238E27FC236}">
                <a16:creationId xmlns:a16="http://schemas.microsoft.com/office/drawing/2014/main" id="{6D81669D-178F-4256-9F77-D677A5C9FFED}"/>
              </a:ext>
            </a:extLst>
          </p:cNvPr>
          <p:cNvPicPr>
            <a:picLocks noChangeAspect="1"/>
          </p:cNvPicPr>
          <p:nvPr/>
        </p:nvPicPr>
        <p:blipFill rotWithShape="1">
          <a:blip r:embed="rId4"/>
          <a:srcRect l="3964" t="22508" r="5455" b="6536"/>
          <a:stretch/>
        </p:blipFill>
        <p:spPr>
          <a:xfrm>
            <a:off x="5052723" y="2194577"/>
            <a:ext cx="6186706" cy="3634690"/>
          </a:xfrm>
          <a:prstGeom prst="rect">
            <a:avLst/>
          </a:prstGeom>
        </p:spPr>
      </p:pic>
    </p:spTree>
    <p:extLst>
      <p:ext uri="{BB962C8B-B14F-4D97-AF65-F5344CB8AC3E}">
        <p14:creationId xmlns:p14="http://schemas.microsoft.com/office/powerpoint/2010/main" val="1399536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4191" b="1" dirty="0"/>
              <a:t>3c. </a:t>
            </a:r>
            <a:r>
              <a:rPr lang="nl-BE" sz="4191" b="1" dirty="0" err="1"/>
              <a:t>Challenges</a:t>
            </a:r>
            <a:r>
              <a:rPr lang="nl-BE" sz="4191" b="1" dirty="0"/>
              <a:t> </a:t>
            </a:r>
            <a:r>
              <a:rPr lang="nl-BE" sz="4191" b="1" dirty="0" err="1"/>
              <a:t>for</a:t>
            </a:r>
            <a:r>
              <a:rPr lang="nl-BE" sz="4191" b="1" dirty="0"/>
              <a:t> SSH</a:t>
            </a:r>
            <a:endParaRPr lang="nl-BE" b="1" dirty="0"/>
          </a:p>
        </p:txBody>
      </p:sp>
    </p:spTree>
    <p:extLst>
      <p:ext uri="{BB962C8B-B14F-4D97-AF65-F5344CB8AC3E}">
        <p14:creationId xmlns:p14="http://schemas.microsoft.com/office/powerpoint/2010/main" val="793363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E5B70-CB44-4E57-A8BC-E003CD9E7C51}"/>
              </a:ext>
            </a:extLst>
          </p:cNvPr>
          <p:cNvSpPr>
            <a:spLocks noGrp="1"/>
          </p:cNvSpPr>
          <p:nvPr>
            <p:ph type="title"/>
          </p:nvPr>
        </p:nvSpPr>
        <p:spPr/>
        <p:txBody>
          <a:bodyPr/>
          <a:lstStyle/>
          <a:p>
            <a:r>
              <a:rPr lang="nl-NL" dirty="0" err="1"/>
              <a:t>Challenges</a:t>
            </a:r>
            <a:r>
              <a:rPr lang="nl-NL" dirty="0"/>
              <a:t> </a:t>
            </a:r>
            <a:r>
              <a:rPr lang="nl-NL" dirty="0" err="1"/>
              <a:t>for</a:t>
            </a:r>
            <a:r>
              <a:rPr lang="nl-NL" dirty="0"/>
              <a:t> SSH</a:t>
            </a:r>
            <a:endParaRPr lang="nl-BE" dirty="0"/>
          </a:p>
        </p:txBody>
      </p:sp>
      <p:sp>
        <p:nvSpPr>
          <p:cNvPr id="5" name="Tijdelijke aanduiding voor inhoud 4">
            <a:extLst>
              <a:ext uri="{FF2B5EF4-FFF2-40B4-BE49-F238E27FC236}">
                <a16:creationId xmlns:a16="http://schemas.microsoft.com/office/drawing/2014/main" id="{536196F4-62E1-4709-BA21-06B077F62F69}"/>
              </a:ext>
            </a:extLst>
          </p:cNvPr>
          <p:cNvSpPr>
            <a:spLocks noGrp="1"/>
          </p:cNvSpPr>
          <p:nvPr>
            <p:ph sz="half" idx="1"/>
          </p:nvPr>
        </p:nvSpPr>
        <p:spPr/>
        <p:txBody>
          <a:bodyPr/>
          <a:lstStyle/>
          <a:p>
            <a:endParaRPr lang="nl-BE"/>
          </a:p>
        </p:txBody>
      </p:sp>
      <p:pic>
        <p:nvPicPr>
          <p:cNvPr id="6150" name="Picture 6" descr="Why Proven Solutions Struggle to Scale Up">
            <a:extLst>
              <a:ext uri="{FF2B5EF4-FFF2-40B4-BE49-F238E27FC236}">
                <a16:creationId xmlns:a16="http://schemas.microsoft.com/office/drawing/2014/main" id="{89E984E1-B09B-489A-ACB2-0042B5D88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415" y="1230660"/>
            <a:ext cx="7088293" cy="39338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e Pioneer Gap: What It Is and How to Solve It">
            <a:extLst>
              <a:ext uri="{FF2B5EF4-FFF2-40B4-BE49-F238E27FC236}">
                <a16:creationId xmlns:a16="http://schemas.microsoft.com/office/drawing/2014/main" id="{5FDFD99A-4BCB-48F1-BB83-7A3FE5C7C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78" y="1500538"/>
            <a:ext cx="10973405" cy="617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46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57558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Additional</a:t>
            </a:r>
            <a:r>
              <a:rPr lang="nl-BE" dirty="0"/>
              <a:t> information</a:t>
            </a:r>
          </a:p>
        </p:txBody>
      </p:sp>
      <p:sp>
        <p:nvSpPr>
          <p:cNvPr id="3" name="Tijdelijke aanduiding voor inhoud 2"/>
          <p:cNvSpPr>
            <a:spLocks noGrp="1"/>
          </p:cNvSpPr>
          <p:nvPr>
            <p:ph sz="half" idx="1"/>
          </p:nvPr>
        </p:nvSpPr>
        <p:spPr/>
        <p:txBody>
          <a:bodyPr>
            <a:normAutofit/>
          </a:bodyPr>
          <a:lstStyle/>
          <a:p>
            <a:pPr>
              <a:lnSpc>
                <a:spcPct val="90000"/>
              </a:lnSpc>
              <a:buFont typeface="Wingdings" panose="05000000000000000000" pitchFamily="2" charset="2"/>
              <a:buChar char="§"/>
            </a:pPr>
            <a:r>
              <a:rPr lang="en-US" sz="2286" dirty="0"/>
              <a:t>SBO webpage: </a:t>
            </a:r>
            <a:r>
              <a:rPr lang="en-US" sz="2286" dirty="0">
                <a:hlinkClick r:id="rId2"/>
              </a:rPr>
              <a:t>https://www.fwo.be/en/fellowships-funding/research-projects/sbo-projects/</a:t>
            </a:r>
            <a:r>
              <a:rPr lang="en-US" sz="2286" dirty="0"/>
              <a:t> </a:t>
            </a:r>
          </a:p>
        </p:txBody>
      </p:sp>
    </p:spTree>
    <p:extLst>
      <p:ext uri="{BB962C8B-B14F-4D97-AF65-F5344CB8AC3E}">
        <p14:creationId xmlns:p14="http://schemas.microsoft.com/office/powerpoint/2010/main" val="277292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502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300" b="1" dirty="0">
                <a:solidFill>
                  <a:srgbClr val="820000"/>
                </a:solidFill>
                <a:latin typeface="Garamond" panose="02020404030301010803" pitchFamily="18" charset="0"/>
              </a:rPr>
              <a:t>Frans Nauta</a:t>
            </a:r>
          </a:p>
          <a:p>
            <a:pPr algn="ctr">
              <a:lnSpc>
                <a:spcPct val="134000"/>
              </a:lnSpc>
              <a:spcAft>
                <a:spcPts val="600"/>
              </a:spcAft>
            </a:pPr>
            <a:r>
              <a:rPr lang="en-US" sz="2500" i="1" dirty="0">
                <a:latin typeface="Garamond" panose="02020404030301010803" pitchFamily="18" charset="0"/>
              </a:rPr>
              <a:t>Founder </a:t>
            </a:r>
            <a:r>
              <a:rPr lang="en-US" sz="2500" i="1" dirty="0" err="1">
                <a:latin typeface="Garamond" panose="02020404030301010803" pitchFamily="18" charset="0"/>
              </a:rPr>
              <a:t>ClimateLaunchpad</a:t>
            </a:r>
            <a:r>
              <a:rPr lang="en-US" sz="2500" i="1" dirty="0">
                <a:latin typeface="Garamond" panose="02020404030301010803" pitchFamily="18" charset="0"/>
              </a:rPr>
              <a:t> &amp; Innovation Policy Expert, the Netherlands</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p:txBody>
      </p:sp>
    </p:spTree>
    <p:extLst>
      <p:ext uri="{BB962C8B-B14F-4D97-AF65-F5344CB8AC3E}">
        <p14:creationId xmlns:p14="http://schemas.microsoft.com/office/powerpoint/2010/main" val="584742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0050" y="3114872"/>
            <a:ext cx="4971954" cy="661421"/>
          </a:xfrm>
          <a:prstGeom prst="rect">
            <a:avLst/>
          </a:prstGeom>
        </p:spPr>
        <p:txBody>
          <a:bodyPr vert="horz" wrap="square" lIns="0" tIns="8086" rIns="0" bIns="0" rtlCol="0">
            <a:spAutoFit/>
          </a:bodyPr>
          <a:lstStyle/>
          <a:p>
            <a:pPr marL="7701">
              <a:spcBef>
                <a:spcPts val="64"/>
              </a:spcBef>
            </a:pPr>
            <a:r>
              <a:rPr sz="4245" spc="-33" dirty="0"/>
              <a:t>Faculty</a:t>
            </a:r>
            <a:r>
              <a:rPr sz="4245" spc="-15" dirty="0"/>
              <a:t> </a:t>
            </a:r>
            <a:r>
              <a:rPr sz="4245" dirty="0"/>
              <a:t>of</a:t>
            </a:r>
            <a:r>
              <a:rPr sz="4245" spc="-15" dirty="0"/>
              <a:t> </a:t>
            </a:r>
            <a:r>
              <a:rPr sz="4245" dirty="0"/>
              <a:t>Impact:</a:t>
            </a:r>
            <a:endParaRPr sz="4245"/>
          </a:p>
        </p:txBody>
      </p:sp>
      <p:sp>
        <p:nvSpPr>
          <p:cNvPr id="3" name="object 3"/>
          <p:cNvSpPr txBox="1"/>
          <p:nvPr/>
        </p:nvSpPr>
        <p:spPr>
          <a:xfrm>
            <a:off x="1049317" y="3965077"/>
            <a:ext cx="10092927" cy="661421"/>
          </a:xfrm>
          <a:prstGeom prst="rect">
            <a:avLst/>
          </a:prstGeom>
        </p:spPr>
        <p:txBody>
          <a:bodyPr vert="horz" wrap="square" lIns="0" tIns="8086" rIns="0" bIns="0" rtlCol="0">
            <a:spAutoFit/>
          </a:bodyPr>
          <a:lstStyle/>
          <a:p>
            <a:pPr marL="7701" defTabSz="554492">
              <a:spcBef>
                <a:spcPts val="64"/>
              </a:spcBef>
            </a:pPr>
            <a:r>
              <a:rPr sz="4245" spc="3" dirty="0">
                <a:solidFill>
                  <a:srgbClr val="034EA2"/>
                </a:solidFill>
                <a:latin typeface="Verdana"/>
                <a:cs typeface="Verdana"/>
              </a:rPr>
              <a:t>A</a:t>
            </a:r>
            <a:r>
              <a:rPr sz="4245" spc="-6" dirty="0">
                <a:solidFill>
                  <a:srgbClr val="034EA2"/>
                </a:solidFill>
                <a:latin typeface="Verdana"/>
                <a:cs typeface="Verdana"/>
              </a:rPr>
              <a:t> </a:t>
            </a:r>
            <a:r>
              <a:rPr sz="4245" dirty="0">
                <a:solidFill>
                  <a:srgbClr val="034EA2"/>
                </a:solidFill>
                <a:latin typeface="Verdana"/>
                <a:cs typeface="Verdana"/>
              </a:rPr>
              <a:t>national</a:t>
            </a:r>
            <a:r>
              <a:rPr sz="4245" spc="-3" dirty="0">
                <a:solidFill>
                  <a:srgbClr val="034EA2"/>
                </a:solidFill>
                <a:latin typeface="Verdana"/>
                <a:cs typeface="Verdana"/>
              </a:rPr>
              <a:t> </a:t>
            </a:r>
            <a:r>
              <a:rPr sz="4245" dirty="0">
                <a:solidFill>
                  <a:srgbClr val="034EA2"/>
                </a:solidFill>
                <a:latin typeface="Verdana"/>
                <a:cs typeface="Verdana"/>
              </a:rPr>
              <a:t>Academic</a:t>
            </a:r>
            <a:r>
              <a:rPr sz="4245" spc="-3" dirty="0">
                <a:solidFill>
                  <a:srgbClr val="034EA2"/>
                </a:solidFill>
                <a:latin typeface="Verdana"/>
                <a:cs typeface="Verdana"/>
              </a:rPr>
              <a:t> </a:t>
            </a:r>
            <a:r>
              <a:rPr sz="4245" dirty="0">
                <a:solidFill>
                  <a:srgbClr val="034EA2"/>
                </a:solidFill>
                <a:latin typeface="Verdana"/>
                <a:cs typeface="Verdana"/>
              </a:rPr>
              <a:t>Impact</a:t>
            </a:r>
            <a:r>
              <a:rPr sz="4245" spc="-6" dirty="0">
                <a:solidFill>
                  <a:srgbClr val="034EA2"/>
                </a:solidFill>
                <a:latin typeface="Verdana"/>
                <a:cs typeface="Verdana"/>
              </a:rPr>
              <a:t> </a:t>
            </a:r>
            <a:r>
              <a:rPr sz="4245" spc="-12" dirty="0">
                <a:solidFill>
                  <a:srgbClr val="034EA2"/>
                </a:solidFill>
                <a:latin typeface="Verdana"/>
                <a:cs typeface="Verdana"/>
              </a:rPr>
              <a:t>Program</a:t>
            </a:r>
            <a:endParaRPr sz="4245">
              <a:solidFill>
                <a:prstClr val="black"/>
              </a:solidFill>
              <a:latin typeface="Verdana"/>
              <a:cs typeface="Verdana"/>
            </a:endParaRPr>
          </a:p>
        </p:txBody>
      </p:sp>
      <p:sp>
        <p:nvSpPr>
          <p:cNvPr id="4" name="object 4"/>
          <p:cNvSpPr txBox="1"/>
          <p:nvPr/>
        </p:nvSpPr>
        <p:spPr>
          <a:xfrm>
            <a:off x="3582519" y="5543261"/>
            <a:ext cx="5026633" cy="931060"/>
          </a:xfrm>
          <a:prstGeom prst="rect">
            <a:avLst/>
          </a:prstGeom>
        </p:spPr>
        <p:txBody>
          <a:bodyPr vert="horz" wrap="square" lIns="0" tIns="159802" rIns="0" bIns="0" rtlCol="0">
            <a:spAutoFit/>
          </a:bodyPr>
          <a:lstStyle/>
          <a:p>
            <a:pPr algn="ctr" defTabSz="554492">
              <a:spcBef>
                <a:spcPts val="1258"/>
              </a:spcBef>
            </a:pPr>
            <a:r>
              <a:rPr sz="2001" spc="-3" dirty="0">
                <a:solidFill>
                  <a:prstClr val="black"/>
                </a:solidFill>
                <a:latin typeface="Verdana"/>
                <a:cs typeface="Verdana"/>
              </a:rPr>
              <a:t>13</a:t>
            </a:r>
            <a:r>
              <a:rPr sz="2001" spc="-18" dirty="0">
                <a:solidFill>
                  <a:prstClr val="black"/>
                </a:solidFill>
                <a:latin typeface="Verdana"/>
                <a:cs typeface="Verdana"/>
              </a:rPr>
              <a:t> </a:t>
            </a:r>
            <a:r>
              <a:rPr sz="2001" spc="-3" dirty="0">
                <a:solidFill>
                  <a:prstClr val="black"/>
                </a:solidFill>
                <a:latin typeface="Verdana"/>
                <a:cs typeface="Verdana"/>
              </a:rPr>
              <a:t>October</a:t>
            </a:r>
            <a:r>
              <a:rPr sz="2001" spc="-15" dirty="0">
                <a:solidFill>
                  <a:prstClr val="black"/>
                </a:solidFill>
                <a:latin typeface="Verdana"/>
                <a:cs typeface="Verdana"/>
              </a:rPr>
              <a:t> </a:t>
            </a:r>
            <a:r>
              <a:rPr sz="2001" spc="-6" dirty="0">
                <a:solidFill>
                  <a:prstClr val="black"/>
                </a:solidFill>
                <a:latin typeface="Verdana"/>
                <a:cs typeface="Verdana"/>
              </a:rPr>
              <a:t>2021</a:t>
            </a:r>
            <a:endParaRPr sz="2001">
              <a:solidFill>
                <a:prstClr val="black"/>
              </a:solidFill>
              <a:latin typeface="Verdana"/>
              <a:cs typeface="Verdana"/>
            </a:endParaRPr>
          </a:p>
          <a:p>
            <a:pPr algn="ctr" defTabSz="554492">
              <a:spcBef>
                <a:spcPts val="1198"/>
              </a:spcBef>
            </a:pPr>
            <a:r>
              <a:rPr sz="2001" spc="-9" dirty="0">
                <a:solidFill>
                  <a:prstClr val="black"/>
                </a:solidFill>
                <a:latin typeface="Verdana"/>
                <a:cs typeface="Verdana"/>
              </a:rPr>
              <a:t>Frans </a:t>
            </a:r>
            <a:r>
              <a:rPr sz="2001" spc="-3" dirty="0">
                <a:solidFill>
                  <a:prstClr val="black"/>
                </a:solidFill>
                <a:latin typeface="Verdana"/>
                <a:cs typeface="Verdana"/>
              </a:rPr>
              <a:t>Nauta,</a:t>
            </a:r>
            <a:r>
              <a:rPr sz="2001" spc="-9" dirty="0">
                <a:solidFill>
                  <a:prstClr val="black"/>
                </a:solidFill>
                <a:latin typeface="Verdana"/>
                <a:cs typeface="Verdana"/>
              </a:rPr>
              <a:t> </a:t>
            </a:r>
            <a:r>
              <a:rPr sz="2001" spc="-3" dirty="0">
                <a:solidFill>
                  <a:prstClr val="black"/>
                </a:solidFill>
                <a:latin typeface="Verdana"/>
                <a:cs typeface="Verdana"/>
              </a:rPr>
              <a:t>founder</a:t>
            </a:r>
            <a:r>
              <a:rPr sz="2001" spc="-9" dirty="0">
                <a:solidFill>
                  <a:prstClr val="black"/>
                </a:solidFill>
                <a:latin typeface="Verdana"/>
                <a:cs typeface="Verdana"/>
              </a:rPr>
              <a:t> </a:t>
            </a:r>
            <a:r>
              <a:rPr sz="2001" spc="-18" dirty="0">
                <a:solidFill>
                  <a:prstClr val="black"/>
                </a:solidFill>
                <a:latin typeface="Verdana"/>
                <a:cs typeface="Verdana"/>
              </a:rPr>
              <a:t>Faculty</a:t>
            </a:r>
            <a:r>
              <a:rPr sz="2001" spc="-9" dirty="0">
                <a:solidFill>
                  <a:prstClr val="black"/>
                </a:solidFill>
                <a:latin typeface="Verdana"/>
                <a:cs typeface="Verdana"/>
              </a:rPr>
              <a:t> </a:t>
            </a:r>
            <a:r>
              <a:rPr sz="2001" spc="-3" dirty="0">
                <a:solidFill>
                  <a:prstClr val="black"/>
                </a:solidFill>
                <a:latin typeface="Verdana"/>
                <a:cs typeface="Verdana"/>
              </a:rPr>
              <a:t>of</a:t>
            </a:r>
            <a:r>
              <a:rPr sz="2001" spc="-9" dirty="0">
                <a:solidFill>
                  <a:prstClr val="black"/>
                </a:solidFill>
                <a:latin typeface="Verdana"/>
                <a:cs typeface="Verdana"/>
              </a:rPr>
              <a:t> </a:t>
            </a:r>
            <a:r>
              <a:rPr sz="2001" spc="-3" dirty="0">
                <a:solidFill>
                  <a:prstClr val="black"/>
                </a:solidFill>
                <a:latin typeface="Verdana"/>
                <a:cs typeface="Verdana"/>
              </a:rPr>
              <a:t>Impact</a:t>
            </a:r>
            <a:endParaRPr sz="2001">
              <a:solidFill>
                <a:prstClr val="black"/>
              </a:solidFill>
              <a:latin typeface="Verdana"/>
              <a:cs typeface="Verdana"/>
            </a:endParaRPr>
          </a:p>
        </p:txBody>
      </p:sp>
      <p:grpSp>
        <p:nvGrpSpPr>
          <p:cNvPr id="5" name="object 5"/>
          <p:cNvGrpSpPr/>
          <p:nvPr/>
        </p:nvGrpSpPr>
        <p:grpSpPr>
          <a:xfrm>
            <a:off x="9016141" y="254136"/>
            <a:ext cx="2844857" cy="2918789"/>
            <a:chOff x="14867579" y="419088"/>
            <a:chExt cx="4691380" cy="4813300"/>
          </a:xfrm>
        </p:grpSpPr>
        <p:pic>
          <p:nvPicPr>
            <p:cNvPr id="6" name="object 6"/>
            <p:cNvPicPr/>
            <p:nvPr/>
          </p:nvPicPr>
          <p:blipFill>
            <a:blip r:embed="rId2" cstate="print"/>
            <a:stretch>
              <a:fillRect/>
            </a:stretch>
          </p:blipFill>
          <p:spPr>
            <a:xfrm>
              <a:off x="14867579" y="419088"/>
              <a:ext cx="4691050" cy="4812695"/>
            </a:xfrm>
            <a:prstGeom prst="rect">
              <a:avLst/>
            </a:prstGeom>
          </p:spPr>
        </p:pic>
        <p:pic>
          <p:nvPicPr>
            <p:cNvPr id="7" name="object 7"/>
            <p:cNvPicPr/>
            <p:nvPr/>
          </p:nvPicPr>
          <p:blipFill>
            <a:blip r:embed="rId3" cstate="print"/>
            <a:stretch>
              <a:fillRect/>
            </a:stretch>
          </p:blipFill>
          <p:spPr>
            <a:xfrm>
              <a:off x="14894657" y="446164"/>
              <a:ext cx="4607283" cy="4728928"/>
            </a:xfrm>
            <a:prstGeom prst="rect">
              <a:avLst/>
            </a:prstGeom>
          </p:spPr>
        </p:pic>
      </p:grpSp>
      <p:pic>
        <p:nvPicPr>
          <p:cNvPr id="8" name="object 8"/>
          <p:cNvPicPr/>
          <p:nvPr/>
        </p:nvPicPr>
        <p:blipFill>
          <a:blip r:embed="rId4" cstate="print"/>
          <a:stretch>
            <a:fillRect/>
          </a:stretch>
        </p:blipFill>
        <p:spPr>
          <a:xfrm>
            <a:off x="354475" y="340863"/>
            <a:ext cx="1507138" cy="1518051"/>
          </a:xfrm>
          <a:prstGeom prst="rect">
            <a:avLst/>
          </a:prstGeom>
        </p:spPr>
      </p:pic>
    </p:spTree>
    <p:extLst>
      <p:ext uri="{BB962C8B-B14F-4D97-AF65-F5344CB8AC3E}">
        <p14:creationId xmlns:p14="http://schemas.microsoft.com/office/powerpoint/2010/main" val="1294986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725" y="616771"/>
            <a:ext cx="2643468" cy="653615"/>
          </a:xfrm>
          <a:prstGeom prst="rect">
            <a:avLst/>
          </a:prstGeom>
        </p:spPr>
        <p:txBody>
          <a:bodyPr vert="horz" wrap="square" lIns="0" tIns="9627" rIns="0" bIns="0" rtlCol="0">
            <a:spAutoFit/>
          </a:bodyPr>
          <a:lstStyle/>
          <a:p>
            <a:pPr marL="7701">
              <a:spcBef>
                <a:spcPts val="76"/>
              </a:spcBef>
            </a:pPr>
            <a:r>
              <a:rPr spc="9" dirty="0"/>
              <a:t>H</a:t>
            </a:r>
            <a:r>
              <a:rPr spc="6" dirty="0"/>
              <a:t>ope</a:t>
            </a:r>
            <a:r>
              <a:rPr spc="3" dirty="0"/>
              <a:t>ful...</a:t>
            </a:r>
          </a:p>
        </p:txBody>
      </p:sp>
      <p:sp>
        <p:nvSpPr>
          <p:cNvPr id="3" name="object 3"/>
          <p:cNvSpPr txBox="1"/>
          <p:nvPr/>
        </p:nvSpPr>
        <p:spPr>
          <a:xfrm>
            <a:off x="1460599" y="2446604"/>
            <a:ext cx="9238854" cy="2182218"/>
          </a:xfrm>
          <a:prstGeom prst="rect">
            <a:avLst/>
          </a:prstGeom>
        </p:spPr>
        <p:txBody>
          <a:bodyPr vert="horz" wrap="square" lIns="0" tIns="7701" rIns="0" bIns="0" rtlCol="0">
            <a:spAutoFit/>
          </a:bodyPr>
          <a:lstStyle/>
          <a:p>
            <a:pPr marL="7316" marR="3081" indent="-385" algn="ctr" defTabSz="554492">
              <a:lnSpc>
                <a:spcPct val="120400"/>
              </a:lnSpc>
              <a:spcBef>
                <a:spcPts val="61"/>
              </a:spcBef>
            </a:pPr>
            <a:r>
              <a:rPr sz="2698" spc="-6" dirty="0">
                <a:solidFill>
                  <a:prstClr val="black"/>
                </a:solidFill>
                <a:latin typeface="Verdana"/>
                <a:cs typeface="Verdana"/>
              </a:rPr>
              <a:t>'Never</a:t>
            </a:r>
            <a:r>
              <a:rPr sz="2698" dirty="0">
                <a:solidFill>
                  <a:prstClr val="black"/>
                </a:solidFill>
                <a:latin typeface="Verdana"/>
                <a:cs typeface="Verdana"/>
              </a:rPr>
              <a:t> </a:t>
            </a:r>
            <a:r>
              <a:rPr sz="2698" spc="-3" dirty="0">
                <a:solidFill>
                  <a:prstClr val="black"/>
                </a:solidFill>
                <a:latin typeface="Verdana"/>
                <a:cs typeface="Verdana"/>
              </a:rPr>
              <a:t>doubt</a:t>
            </a:r>
            <a:r>
              <a:rPr sz="2698" dirty="0">
                <a:solidFill>
                  <a:prstClr val="black"/>
                </a:solidFill>
                <a:latin typeface="Verdana"/>
                <a:cs typeface="Verdana"/>
              </a:rPr>
              <a:t> </a:t>
            </a:r>
            <a:r>
              <a:rPr sz="2698" spc="-3" dirty="0">
                <a:solidFill>
                  <a:prstClr val="black"/>
                </a:solidFill>
                <a:latin typeface="Verdana"/>
                <a:cs typeface="Verdana"/>
              </a:rPr>
              <a:t>that</a:t>
            </a:r>
            <a:r>
              <a:rPr sz="2698" dirty="0">
                <a:solidFill>
                  <a:prstClr val="black"/>
                </a:solidFill>
                <a:latin typeface="Verdana"/>
                <a:cs typeface="Verdana"/>
              </a:rPr>
              <a:t> a </a:t>
            </a:r>
            <a:r>
              <a:rPr sz="2698" spc="-3" dirty="0">
                <a:solidFill>
                  <a:prstClr val="black"/>
                </a:solidFill>
                <a:latin typeface="Verdana"/>
                <a:cs typeface="Verdana"/>
              </a:rPr>
              <a:t>small</a:t>
            </a:r>
            <a:r>
              <a:rPr sz="2698" dirty="0">
                <a:solidFill>
                  <a:prstClr val="black"/>
                </a:solidFill>
                <a:latin typeface="Verdana"/>
                <a:cs typeface="Verdana"/>
              </a:rPr>
              <a:t> </a:t>
            </a:r>
            <a:r>
              <a:rPr sz="2698" spc="-3" dirty="0">
                <a:solidFill>
                  <a:prstClr val="black"/>
                </a:solidFill>
                <a:latin typeface="Verdana"/>
                <a:cs typeface="Verdana"/>
              </a:rPr>
              <a:t>group</a:t>
            </a:r>
            <a:r>
              <a:rPr sz="2698" dirty="0">
                <a:solidFill>
                  <a:prstClr val="black"/>
                </a:solidFill>
                <a:latin typeface="Verdana"/>
                <a:cs typeface="Verdana"/>
              </a:rPr>
              <a:t> </a:t>
            </a:r>
            <a:r>
              <a:rPr sz="2698" spc="-3" dirty="0">
                <a:solidFill>
                  <a:prstClr val="black"/>
                </a:solidFill>
                <a:latin typeface="Verdana"/>
                <a:cs typeface="Verdana"/>
              </a:rPr>
              <a:t>of</a:t>
            </a:r>
            <a:r>
              <a:rPr sz="2698" dirty="0">
                <a:solidFill>
                  <a:prstClr val="black"/>
                </a:solidFill>
                <a:latin typeface="Verdana"/>
                <a:cs typeface="Verdana"/>
              </a:rPr>
              <a:t> </a:t>
            </a:r>
            <a:r>
              <a:rPr sz="2698" spc="-3" dirty="0">
                <a:solidFill>
                  <a:prstClr val="black"/>
                </a:solidFill>
                <a:latin typeface="Verdana"/>
                <a:cs typeface="Verdana"/>
              </a:rPr>
              <a:t>thoughtful, </a:t>
            </a:r>
            <a:r>
              <a:rPr sz="2698" dirty="0">
                <a:solidFill>
                  <a:prstClr val="black"/>
                </a:solidFill>
                <a:latin typeface="Verdana"/>
                <a:cs typeface="Verdana"/>
              </a:rPr>
              <a:t> </a:t>
            </a:r>
            <a:r>
              <a:rPr sz="2698" spc="-3" dirty="0">
                <a:solidFill>
                  <a:prstClr val="black"/>
                </a:solidFill>
                <a:latin typeface="Verdana"/>
                <a:cs typeface="Verdana"/>
              </a:rPr>
              <a:t>committed</a:t>
            </a:r>
            <a:r>
              <a:rPr sz="2698" dirty="0">
                <a:solidFill>
                  <a:prstClr val="black"/>
                </a:solidFill>
                <a:latin typeface="Verdana"/>
                <a:cs typeface="Verdana"/>
              </a:rPr>
              <a:t> </a:t>
            </a:r>
            <a:r>
              <a:rPr sz="2698" spc="-3" dirty="0">
                <a:solidFill>
                  <a:prstClr val="black"/>
                </a:solidFill>
                <a:latin typeface="Verdana"/>
                <a:cs typeface="Verdana"/>
              </a:rPr>
              <a:t>citizens</a:t>
            </a:r>
            <a:r>
              <a:rPr sz="2698" spc="3" dirty="0">
                <a:solidFill>
                  <a:prstClr val="black"/>
                </a:solidFill>
                <a:latin typeface="Verdana"/>
                <a:cs typeface="Verdana"/>
              </a:rPr>
              <a:t> </a:t>
            </a:r>
            <a:r>
              <a:rPr sz="2698" spc="-3" dirty="0">
                <a:solidFill>
                  <a:prstClr val="black"/>
                </a:solidFill>
                <a:latin typeface="Verdana"/>
                <a:cs typeface="Verdana"/>
              </a:rPr>
              <a:t>can</a:t>
            </a:r>
            <a:r>
              <a:rPr sz="2698" spc="3" dirty="0">
                <a:solidFill>
                  <a:prstClr val="black"/>
                </a:solidFill>
                <a:latin typeface="Verdana"/>
                <a:cs typeface="Verdana"/>
              </a:rPr>
              <a:t> </a:t>
            </a:r>
            <a:r>
              <a:rPr sz="2698" spc="-3" dirty="0">
                <a:solidFill>
                  <a:prstClr val="black"/>
                </a:solidFill>
                <a:latin typeface="Verdana"/>
                <a:cs typeface="Verdana"/>
              </a:rPr>
              <a:t>change</a:t>
            </a:r>
            <a:r>
              <a:rPr sz="2698" dirty="0">
                <a:solidFill>
                  <a:prstClr val="black"/>
                </a:solidFill>
                <a:latin typeface="Verdana"/>
                <a:cs typeface="Verdana"/>
              </a:rPr>
              <a:t> </a:t>
            </a:r>
            <a:r>
              <a:rPr sz="2698" spc="-3" dirty="0">
                <a:solidFill>
                  <a:prstClr val="black"/>
                </a:solidFill>
                <a:latin typeface="Verdana"/>
                <a:cs typeface="Verdana"/>
              </a:rPr>
              <a:t>the</a:t>
            </a:r>
            <a:r>
              <a:rPr sz="2698" spc="3" dirty="0">
                <a:solidFill>
                  <a:prstClr val="black"/>
                </a:solidFill>
                <a:latin typeface="Verdana"/>
                <a:cs typeface="Verdana"/>
              </a:rPr>
              <a:t> </a:t>
            </a:r>
            <a:r>
              <a:rPr sz="2698" spc="-3" dirty="0">
                <a:solidFill>
                  <a:prstClr val="black"/>
                </a:solidFill>
                <a:latin typeface="Verdana"/>
                <a:cs typeface="Verdana"/>
              </a:rPr>
              <a:t>world;</a:t>
            </a:r>
            <a:r>
              <a:rPr sz="2698" spc="3" dirty="0">
                <a:solidFill>
                  <a:prstClr val="black"/>
                </a:solidFill>
                <a:latin typeface="Verdana"/>
                <a:cs typeface="Verdana"/>
              </a:rPr>
              <a:t> </a:t>
            </a:r>
            <a:r>
              <a:rPr sz="2698" spc="-3" dirty="0">
                <a:solidFill>
                  <a:prstClr val="black"/>
                </a:solidFill>
                <a:latin typeface="Verdana"/>
                <a:cs typeface="Verdana"/>
              </a:rPr>
              <a:t>indeed,</a:t>
            </a:r>
            <a:r>
              <a:rPr sz="2698" dirty="0">
                <a:solidFill>
                  <a:prstClr val="black"/>
                </a:solidFill>
                <a:latin typeface="Verdana"/>
                <a:cs typeface="Verdana"/>
              </a:rPr>
              <a:t> </a:t>
            </a:r>
            <a:r>
              <a:rPr sz="2698" spc="-3" dirty="0">
                <a:solidFill>
                  <a:prstClr val="black"/>
                </a:solidFill>
                <a:latin typeface="Verdana"/>
                <a:cs typeface="Verdana"/>
              </a:rPr>
              <a:t>it's </a:t>
            </a:r>
            <a:r>
              <a:rPr sz="2698" spc="-940" dirty="0">
                <a:solidFill>
                  <a:prstClr val="black"/>
                </a:solidFill>
                <a:latin typeface="Verdana"/>
                <a:cs typeface="Verdana"/>
              </a:rPr>
              <a:t> </a:t>
            </a:r>
            <a:r>
              <a:rPr sz="2698" spc="-3" dirty="0">
                <a:solidFill>
                  <a:prstClr val="black"/>
                </a:solidFill>
                <a:latin typeface="Verdana"/>
                <a:cs typeface="Verdana"/>
              </a:rPr>
              <a:t>the only</a:t>
            </a:r>
            <a:r>
              <a:rPr sz="2698" dirty="0">
                <a:solidFill>
                  <a:prstClr val="black"/>
                </a:solidFill>
                <a:latin typeface="Verdana"/>
                <a:cs typeface="Verdana"/>
              </a:rPr>
              <a:t> </a:t>
            </a:r>
            <a:r>
              <a:rPr sz="2698" spc="-3" dirty="0">
                <a:solidFill>
                  <a:prstClr val="black"/>
                </a:solidFill>
                <a:latin typeface="Verdana"/>
                <a:cs typeface="Verdana"/>
              </a:rPr>
              <a:t>thing</a:t>
            </a:r>
            <a:r>
              <a:rPr sz="2698" dirty="0">
                <a:solidFill>
                  <a:prstClr val="black"/>
                </a:solidFill>
                <a:latin typeface="Verdana"/>
                <a:cs typeface="Verdana"/>
              </a:rPr>
              <a:t> </a:t>
            </a:r>
            <a:r>
              <a:rPr sz="2698" spc="-3" dirty="0">
                <a:solidFill>
                  <a:prstClr val="black"/>
                </a:solidFill>
                <a:latin typeface="Verdana"/>
                <a:cs typeface="Verdana"/>
              </a:rPr>
              <a:t>that</a:t>
            </a:r>
            <a:r>
              <a:rPr sz="2698" dirty="0">
                <a:solidFill>
                  <a:prstClr val="black"/>
                </a:solidFill>
                <a:latin typeface="Verdana"/>
                <a:cs typeface="Verdana"/>
              </a:rPr>
              <a:t> </a:t>
            </a:r>
            <a:r>
              <a:rPr sz="2698" spc="-6" dirty="0">
                <a:solidFill>
                  <a:prstClr val="black"/>
                </a:solidFill>
                <a:latin typeface="Verdana"/>
                <a:cs typeface="Verdana"/>
              </a:rPr>
              <a:t>ever</a:t>
            </a:r>
            <a:r>
              <a:rPr sz="2698" dirty="0">
                <a:solidFill>
                  <a:prstClr val="black"/>
                </a:solidFill>
                <a:latin typeface="Verdana"/>
                <a:cs typeface="Verdana"/>
              </a:rPr>
              <a:t> </a:t>
            </a:r>
            <a:r>
              <a:rPr sz="2698" spc="-3" dirty="0">
                <a:solidFill>
                  <a:prstClr val="black"/>
                </a:solidFill>
                <a:latin typeface="Verdana"/>
                <a:cs typeface="Verdana"/>
              </a:rPr>
              <a:t>has'</a:t>
            </a:r>
            <a:endParaRPr sz="2698">
              <a:solidFill>
                <a:prstClr val="black"/>
              </a:solidFill>
              <a:latin typeface="Verdana"/>
              <a:cs typeface="Verdana"/>
            </a:endParaRPr>
          </a:p>
          <a:p>
            <a:pPr marR="74702" algn="r" defTabSz="554492">
              <a:spcBef>
                <a:spcPts val="2880"/>
              </a:spcBef>
            </a:pPr>
            <a:r>
              <a:rPr sz="2001" spc="-15" dirty="0">
                <a:solidFill>
                  <a:prstClr val="black"/>
                </a:solidFill>
                <a:latin typeface="Calibri"/>
                <a:cs typeface="Calibri"/>
              </a:rPr>
              <a:t>Margaret</a:t>
            </a:r>
            <a:r>
              <a:rPr sz="2001" spc="-24" dirty="0">
                <a:solidFill>
                  <a:prstClr val="black"/>
                </a:solidFill>
                <a:latin typeface="Calibri"/>
                <a:cs typeface="Calibri"/>
              </a:rPr>
              <a:t> </a:t>
            </a:r>
            <a:r>
              <a:rPr sz="2001" spc="-3" dirty="0">
                <a:solidFill>
                  <a:prstClr val="black"/>
                </a:solidFill>
                <a:latin typeface="Calibri"/>
                <a:cs typeface="Calibri"/>
              </a:rPr>
              <a:t>Mead</a:t>
            </a:r>
            <a:endParaRPr sz="2001">
              <a:solidFill>
                <a:prstClr val="black"/>
              </a:solidFill>
              <a:latin typeface="Calibri"/>
              <a:cs typeface="Calibri"/>
            </a:endParaRPr>
          </a:p>
        </p:txBody>
      </p:sp>
      <p:pic>
        <p:nvPicPr>
          <p:cNvPr id="4" name="object 4"/>
          <p:cNvPicPr/>
          <p:nvPr/>
        </p:nvPicPr>
        <p:blipFill>
          <a:blip r:embed="rId2" cstate="print"/>
          <a:stretch>
            <a:fillRect/>
          </a:stretch>
        </p:blipFill>
        <p:spPr>
          <a:xfrm>
            <a:off x="181278" y="5124353"/>
            <a:ext cx="1507138" cy="1518053"/>
          </a:xfrm>
          <a:prstGeom prst="rect">
            <a:avLst/>
          </a:prstGeom>
        </p:spPr>
      </p:pic>
      <p:grpSp>
        <p:nvGrpSpPr>
          <p:cNvPr id="5" name="object 5"/>
          <p:cNvGrpSpPr/>
          <p:nvPr/>
        </p:nvGrpSpPr>
        <p:grpSpPr>
          <a:xfrm>
            <a:off x="9933645" y="271031"/>
            <a:ext cx="1662324" cy="2037377"/>
            <a:chOff x="16380610" y="446950"/>
            <a:chExt cx="2741295" cy="3359785"/>
          </a:xfrm>
        </p:grpSpPr>
        <p:pic>
          <p:nvPicPr>
            <p:cNvPr id="6" name="object 6"/>
            <p:cNvPicPr/>
            <p:nvPr/>
          </p:nvPicPr>
          <p:blipFill>
            <a:blip r:embed="rId3" cstate="print"/>
            <a:stretch>
              <a:fillRect/>
            </a:stretch>
          </p:blipFill>
          <p:spPr>
            <a:xfrm>
              <a:off x="16380610" y="446950"/>
              <a:ext cx="2741125" cy="3359329"/>
            </a:xfrm>
            <a:prstGeom prst="rect">
              <a:avLst/>
            </a:prstGeom>
          </p:spPr>
        </p:pic>
        <p:pic>
          <p:nvPicPr>
            <p:cNvPr id="7" name="object 7"/>
            <p:cNvPicPr/>
            <p:nvPr/>
          </p:nvPicPr>
          <p:blipFill>
            <a:blip r:embed="rId4" cstate="print"/>
            <a:stretch>
              <a:fillRect/>
            </a:stretch>
          </p:blipFill>
          <p:spPr>
            <a:xfrm>
              <a:off x="16413814" y="480160"/>
              <a:ext cx="2615475" cy="3233678"/>
            </a:xfrm>
            <a:prstGeom prst="rect">
              <a:avLst/>
            </a:prstGeom>
          </p:spPr>
        </p:pic>
      </p:grpSp>
    </p:spTree>
    <p:extLst>
      <p:ext uri="{BB962C8B-B14F-4D97-AF65-F5344CB8AC3E}">
        <p14:creationId xmlns:p14="http://schemas.microsoft.com/office/powerpoint/2010/main" val="4022022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62953" y="616771"/>
            <a:ext cx="4929211" cy="653615"/>
          </a:xfrm>
          <a:prstGeom prst="rect">
            <a:avLst/>
          </a:prstGeom>
        </p:spPr>
        <p:txBody>
          <a:bodyPr vert="horz" wrap="square" lIns="0" tIns="9627" rIns="0" bIns="0" rtlCol="0">
            <a:spAutoFit/>
          </a:bodyPr>
          <a:lstStyle/>
          <a:p>
            <a:pPr marL="7701">
              <a:spcBef>
                <a:spcPts val="76"/>
              </a:spcBef>
            </a:pPr>
            <a:r>
              <a:rPr spc="9" dirty="0"/>
              <a:t>Some</a:t>
            </a:r>
            <a:r>
              <a:rPr spc="-33" dirty="0"/>
              <a:t> </a:t>
            </a:r>
            <a:r>
              <a:rPr spc="6" dirty="0"/>
              <a:t>humbleness</a:t>
            </a:r>
          </a:p>
        </p:txBody>
      </p:sp>
      <p:sp>
        <p:nvSpPr>
          <p:cNvPr id="3" name="object 3"/>
          <p:cNvSpPr txBox="1"/>
          <p:nvPr/>
        </p:nvSpPr>
        <p:spPr>
          <a:xfrm>
            <a:off x="3319044" y="2592695"/>
            <a:ext cx="6978910" cy="1684004"/>
          </a:xfrm>
          <a:prstGeom prst="rect">
            <a:avLst/>
          </a:prstGeom>
        </p:spPr>
        <p:txBody>
          <a:bodyPr vert="horz" wrap="square" lIns="0" tIns="7701" rIns="0" bIns="0" rtlCol="0">
            <a:spAutoFit/>
          </a:bodyPr>
          <a:lstStyle/>
          <a:p>
            <a:pPr marL="364271" marR="1459778" indent="-356954" defTabSz="554492">
              <a:lnSpc>
                <a:spcPct val="120400"/>
              </a:lnSpc>
              <a:spcBef>
                <a:spcPts val="61"/>
              </a:spcBef>
            </a:pPr>
            <a:r>
              <a:rPr sz="2698" dirty="0">
                <a:solidFill>
                  <a:prstClr val="black"/>
                </a:solidFill>
                <a:latin typeface="Verdana"/>
                <a:cs typeface="Verdana"/>
              </a:rPr>
              <a:t>'If</a:t>
            </a:r>
            <a:r>
              <a:rPr sz="2698" spc="-6" dirty="0">
                <a:solidFill>
                  <a:prstClr val="black"/>
                </a:solidFill>
                <a:latin typeface="Verdana"/>
                <a:cs typeface="Verdana"/>
              </a:rPr>
              <a:t> </a:t>
            </a:r>
            <a:r>
              <a:rPr sz="2698" spc="-9" dirty="0">
                <a:solidFill>
                  <a:prstClr val="black"/>
                </a:solidFill>
                <a:latin typeface="Verdana"/>
                <a:cs typeface="Verdana"/>
              </a:rPr>
              <a:t>you</a:t>
            </a:r>
            <a:r>
              <a:rPr sz="2698" spc="-3" dirty="0">
                <a:solidFill>
                  <a:prstClr val="black"/>
                </a:solidFill>
                <a:latin typeface="Verdana"/>
                <a:cs typeface="Verdana"/>
              </a:rPr>
              <a:t> </a:t>
            </a:r>
            <a:r>
              <a:rPr sz="2698" spc="-9" dirty="0">
                <a:solidFill>
                  <a:prstClr val="black"/>
                </a:solidFill>
                <a:latin typeface="Verdana"/>
                <a:cs typeface="Verdana"/>
              </a:rPr>
              <a:t>want</a:t>
            </a:r>
            <a:r>
              <a:rPr sz="2698" spc="-3" dirty="0">
                <a:solidFill>
                  <a:prstClr val="black"/>
                </a:solidFill>
                <a:latin typeface="Verdana"/>
                <a:cs typeface="Verdana"/>
              </a:rPr>
              <a:t> truly to understand </a:t>
            </a:r>
            <a:r>
              <a:rPr sz="2698" spc="-940" dirty="0">
                <a:solidFill>
                  <a:prstClr val="black"/>
                </a:solidFill>
                <a:latin typeface="Verdana"/>
                <a:cs typeface="Verdana"/>
              </a:rPr>
              <a:t> </a:t>
            </a:r>
            <a:r>
              <a:rPr sz="2698" spc="-3" dirty="0">
                <a:solidFill>
                  <a:prstClr val="black"/>
                </a:solidFill>
                <a:latin typeface="Verdana"/>
                <a:cs typeface="Verdana"/>
              </a:rPr>
              <a:t>something,</a:t>
            </a:r>
            <a:r>
              <a:rPr sz="2698" spc="-6" dirty="0">
                <a:solidFill>
                  <a:prstClr val="black"/>
                </a:solidFill>
                <a:latin typeface="Verdana"/>
                <a:cs typeface="Verdana"/>
              </a:rPr>
              <a:t> </a:t>
            </a:r>
            <a:r>
              <a:rPr sz="2698" spc="-3" dirty="0">
                <a:solidFill>
                  <a:prstClr val="black"/>
                </a:solidFill>
                <a:latin typeface="Verdana"/>
                <a:cs typeface="Verdana"/>
              </a:rPr>
              <a:t>try to change</a:t>
            </a:r>
            <a:r>
              <a:rPr sz="2698" spc="-6" dirty="0">
                <a:solidFill>
                  <a:prstClr val="black"/>
                </a:solidFill>
                <a:latin typeface="Verdana"/>
                <a:cs typeface="Verdana"/>
              </a:rPr>
              <a:t> </a:t>
            </a:r>
            <a:r>
              <a:rPr sz="2698" spc="-3" dirty="0">
                <a:solidFill>
                  <a:prstClr val="black"/>
                </a:solidFill>
                <a:latin typeface="Verdana"/>
                <a:cs typeface="Verdana"/>
              </a:rPr>
              <a:t>it'</a:t>
            </a:r>
            <a:endParaRPr sz="2698">
              <a:solidFill>
                <a:prstClr val="black"/>
              </a:solidFill>
              <a:latin typeface="Verdana"/>
              <a:cs typeface="Verdana"/>
            </a:endParaRPr>
          </a:p>
          <a:p>
            <a:pPr marR="3081" algn="r" defTabSz="554492">
              <a:spcBef>
                <a:spcPts val="2902"/>
              </a:spcBef>
            </a:pPr>
            <a:r>
              <a:rPr sz="2001" spc="-12" dirty="0">
                <a:solidFill>
                  <a:prstClr val="black"/>
                </a:solidFill>
                <a:latin typeface="Calibri"/>
                <a:cs typeface="Calibri"/>
              </a:rPr>
              <a:t>Kurt</a:t>
            </a:r>
            <a:r>
              <a:rPr sz="2001" spc="-21" dirty="0">
                <a:solidFill>
                  <a:prstClr val="black"/>
                </a:solidFill>
                <a:latin typeface="Calibri"/>
                <a:cs typeface="Calibri"/>
              </a:rPr>
              <a:t> </a:t>
            </a:r>
            <a:r>
              <a:rPr sz="2001" spc="-6" dirty="0">
                <a:solidFill>
                  <a:prstClr val="black"/>
                </a:solidFill>
                <a:latin typeface="Calibri"/>
                <a:cs typeface="Calibri"/>
              </a:rPr>
              <a:t>Lewin</a:t>
            </a:r>
            <a:endParaRPr sz="2001">
              <a:solidFill>
                <a:prstClr val="black"/>
              </a:solidFill>
              <a:latin typeface="Calibri"/>
              <a:cs typeface="Calibri"/>
            </a:endParaRPr>
          </a:p>
        </p:txBody>
      </p:sp>
      <p:pic>
        <p:nvPicPr>
          <p:cNvPr id="4" name="object 4"/>
          <p:cNvPicPr/>
          <p:nvPr/>
        </p:nvPicPr>
        <p:blipFill>
          <a:blip r:embed="rId2" cstate="print"/>
          <a:stretch>
            <a:fillRect/>
          </a:stretch>
        </p:blipFill>
        <p:spPr>
          <a:xfrm>
            <a:off x="181278" y="5124353"/>
            <a:ext cx="1507138" cy="1518053"/>
          </a:xfrm>
          <a:prstGeom prst="rect">
            <a:avLst/>
          </a:prstGeom>
        </p:spPr>
      </p:pic>
      <p:grpSp>
        <p:nvGrpSpPr>
          <p:cNvPr id="5" name="object 5"/>
          <p:cNvGrpSpPr/>
          <p:nvPr/>
        </p:nvGrpSpPr>
        <p:grpSpPr>
          <a:xfrm>
            <a:off x="9933645" y="271030"/>
            <a:ext cx="1685428" cy="2037377"/>
            <a:chOff x="16380610" y="446949"/>
            <a:chExt cx="2779395" cy="3359785"/>
          </a:xfrm>
        </p:grpSpPr>
        <p:pic>
          <p:nvPicPr>
            <p:cNvPr id="6" name="object 6"/>
            <p:cNvPicPr/>
            <p:nvPr/>
          </p:nvPicPr>
          <p:blipFill>
            <a:blip r:embed="rId3" cstate="print"/>
            <a:stretch>
              <a:fillRect/>
            </a:stretch>
          </p:blipFill>
          <p:spPr>
            <a:xfrm>
              <a:off x="16380610" y="446949"/>
              <a:ext cx="2779365" cy="3359518"/>
            </a:xfrm>
            <a:prstGeom prst="rect">
              <a:avLst/>
            </a:prstGeom>
          </p:spPr>
        </p:pic>
        <p:pic>
          <p:nvPicPr>
            <p:cNvPr id="7" name="object 7"/>
            <p:cNvPicPr/>
            <p:nvPr/>
          </p:nvPicPr>
          <p:blipFill>
            <a:blip r:embed="rId4" cstate="print"/>
            <a:stretch>
              <a:fillRect/>
            </a:stretch>
          </p:blipFill>
          <p:spPr>
            <a:xfrm>
              <a:off x="16413814" y="480159"/>
              <a:ext cx="2653707" cy="3233838"/>
            </a:xfrm>
            <a:prstGeom prst="rect">
              <a:avLst/>
            </a:prstGeom>
          </p:spPr>
        </p:pic>
      </p:grpSp>
    </p:spTree>
    <p:extLst>
      <p:ext uri="{BB962C8B-B14F-4D97-AF65-F5344CB8AC3E}">
        <p14:creationId xmlns:p14="http://schemas.microsoft.com/office/powerpoint/2010/main" val="1166764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4621" y="616771"/>
            <a:ext cx="5825257" cy="653615"/>
          </a:xfrm>
          <a:prstGeom prst="rect">
            <a:avLst/>
          </a:prstGeom>
        </p:spPr>
        <p:txBody>
          <a:bodyPr vert="horz" wrap="square" lIns="0" tIns="9627" rIns="0" bIns="0" rtlCol="0">
            <a:spAutoFit/>
          </a:bodyPr>
          <a:lstStyle/>
          <a:p>
            <a:pPr marL="7701">
              <a:spcBef>
                <a:spcPts val="76"/>
              </a:spcBef>
            </a:pPr>
            <a:r>
              <a:rPr spc="-58" dirty="0"/>
              <a:t>def.</a:t>
            </a:r>
            <a:r>
              <a:rPr spc="-42" dirty="0"/>
              <a:t> </a:t>
            </a:r>
            <a:r>
              <a:rPr spc="6" dirty="0"/>
              <a:t>Entrepreneurship</a:t>
            </a:r>
          </a:p>
        </p:txBody>
      </p:sp>
      <p:sp>
        <p:nvSpPr>
          <p:cNvPr id="3" name="object 3"/>
          <p:cNvSpPr txBox="1"/>
          <p:nvPr/>
        </p:nvSpPr>
        <p:spPr>
          <a:xfrm>
            <a:off x="1870192" y="2520983"/>
            <a:ext cx="9028608" cy="1750689"/>
          </a:xfrm>
          <a:prstGeom prst="rect">
            <a:avLst/>
          </a:prstGeom>
        </p:spPr>
        <p:txBody>
          <a:bodyPr vert="horz" wrap="square" lIns="0" tIns="7701" rIns="0" bIns="0" rtlCol="0">
            <a:spAutoFit/>
          </a:bodyPr>
          <a:lstStyle/>
          <a:p>
            <a:pPr marL="1591855" marR="611867" indent="-1584538" defTabSz="554492">
              <a:lnSpc>
                <a:spcPct val="120400"/>
              </a:lnSpc>
              <a:spcBef>
                <a:spcPts val="61"/>
              </a:spcBef>
            </a:pPr>
            <a:r>
              <a:rPr sz="2698" spc="-3" dirty="0">
                <a:solidFill>
                  <a:prstClr val="black"/>
                </a:solidFill>
                <a:latin typeface="Verdana"/>
                <a:cs typeface="Verdana"/>
              </a:rPr>
              <a:t>'The</a:t>
            </a:r>
            <a:r>
              <a:rPr sz="2698" dirty="0">
                <a:solidFill>
                  <a:prstClr val="black"/>
                </a:solidFill>
                <a:latin typeface="Verdana"/>
                <a:cs typeface="Verdana"/>
              </a:rPr>
              <a:t> </a:t>
            </a:r>
            <a:r>
              <a:rPr sz="2698" spc="-3" dirty="0">
                <a:solidFill>
                  <a:prstClr val="black"/>
                </a:solidFill>
                <a:latin typeface="Verdana"/>
                <a:cs typeface="Verdana"/>
              </a:rPr>
              <a:t>pursuit</a:t>
            </a:r>
            <a:r>
              <a:rPr sz="2698" dirty="0">
                <a:solidFill>
                  <a:prstClr val="black"/>
                </a:solidFill>
                <a:latin typeface="Verdana"/>
                <a:cs typeface="Verdana"/>
              </a:rPr>
              <a:t> </a:t>
            </a:r>
            <a:r>
              <a:rPr sz="2698" spc="-3" dirty="0">
                <a:solidFill>
                  <a:prstClr val="black"/>
                </a:solidFill>
                <a:latin typeface="Verdana"/>
                <a:cs typeface="Verdana"/>
              </a:rPr>
              <a:t>of</a:t>
            </a:r>
            <a:r>
              <a:rPr sz="2698" spc="3" dirty="0">
                <a:solidFill>
                  <a:prstClr val="black"/>
                </a:solidFill>
                <a:latin typeface="Verdana"/>
                <a:cs typeface="Verdana"/>
              </a:rPr>
              <a:t> </a:t>
            </a:r>
            <a:r>
              <a:rPr sz="2698" spc="-3" dirty="0">
                <a:solidFill>
                  <a:prstClr val="black"/>
                </a:solidFill>
                <a:latin typeface="Verdana"/>
                <a:cs typeface="Verdana"/>
              </a:rPr>
              <a:t>opportunity</a:t>
            </a:r>
            <a:r>
              <a:rPr sz="2698" dirty="0">
                <a:solidFill>
                  <a:prstClr val="black"/>
                </a:solidFill>
                <a:latin typeface="Verdana"/>
                <a:cs typeface="Verdana"/>
              </a:rPr>
              <a:t> </a:t>
            </a:r>
            <a:r>
              <a:rPr sz="2698" spc="-3" dirty="0">
                <a:solidFill>
                  <a:prstClr val="black"/>
                </a:solidFill>
                <a:latin typeface="Verdana"/>
                <a:cs typeface="Verdana"/>
              </a:rPr>
              <a:t>without</a:t>
            </a:r>
            <a:r>
              <a:rPr sz="2698" dirty="0">
                <a:solidFill>
                  <a:prstClr val="black"/>
                </a:solidFill>
                <a:latin typeface="Verdana"/>
                <a:cs typeface="Verdana"/>
              </a:rPr>
              <a:t> </a:t>
            </a:r>
            <a:r>
              <a:rPr sz="2698" spc="-3" dirty="0">
                <a:solidFill>
                  <a:prstClr val="black"/>
                </a:solidFill>
                <a:latin typeface="Verdana"/>
                <a:cs typeface="Verdana"/>
              </a:rPr>
              <a:t>regard</a:t>
            </a:r>
            <a:r>
              <a:rPr sz="2698" spc="3" dirty="0">
                <a:solidFill>
                  <a:prstClr val="black"/>
                </a:solidFill>
                <a:latin typeface="Verdana"/>
                <a:cs typeface="Verdana"/>
              </a:rPr>
              <a:t> </a:t>
            </a:r>
            <a:r>
              <a:rPr sz="2698" spc="-3" dirty="0">
                <a:solidFill>
                  <a:prstClr val="black"/>
                </a:solidFill>
                <a:latin typeface="Verdana"/>
                <a:cs typeface="Verdana"/>
              </a:rPr>
              <a:t>to</a:t>
            </a:r>
            <a:r>
              <a:rPr sz="2698" dirty="0">
                <a:solidFill>
                  <a:prstClr val="black"/>
                </a:solidFill>
                <a:latin typeface="Verdana"/>
                <a:cs typeface="Verdana"/>
              </a:rPr>
              <a:t> </a:t>
            </a:r>
            <a:r>
              <a:rPr sz="2698" spc="-3" dirty="0">
                <a:solidFill>
                  <a:prstClr val="black"/>
                </a:solidFill>
                <a:latin typeface="Verdana"/>
                <a:cs typeface="Verdana"/>
              </a:rPr>
              <a:t>the </a:t>
            </a:r>
            <a:r>
              <a:rPr sz="2698" spc="-940" dirty="0">
                <a:solidFill>
                  <a:prstClr val="black"/>
                </a:solidFill>
                <a:latin typeface="Verdana"/>
                <a:cs typeface="Verdana"/>
              </a:rPr>
              <a:t> </a:t>
            </a:r>
            <a:r>
              <a:rPr sz="2698" spc="-3" dirty="0">
                <a:solidFill>
                  <a:prstClr val="black"/>
                </a:solidFill>
                <a:latin typeface="Verdana"/>
                <a:cs typeface="Verdana"/>
              </a:rPr>
              <a:t>resources</a:t>
            </a:r>
            <a:r>
              <a:rPr sz="2698" dirty="0">
                <a:solidFill>
                  <a:prstClr val="black"/>
                </a:solidFill>
                <a:latin typeface="Verdana"/>
                <a:cs typeface="Verdana"/>
              </a:rPr>
              <a:t> </a:t>
            </a:r>
            <a:r>
              <a:rPr sz="2698" spc="-3" dirty="0">
                <a:solidFill>
                  <a:prstClr val="black"/>
                </a:solidFill>
                <a:latin typeface="Verdana"/>
                <a:cs typeface="Verdana"/>
              </a:rPr>
              <a:t>currently</a:t>
            </a:r>
            <a:r>
              <a:rPr sz="2698" dirty="0">
                <a:solidFill>
                  <a:prstClr val="black"/>
                </a:solidFill>
                <a:latin typeface="Verdana"/>
                <a:cs typeface="Verdana"/>
              </a:rPr>
              <a:t> </a:t>
            </a:r>
            <a:r>
              <a:rPr sz="2698" spc="-3" dirty="0">
                <a:solidFill>
                  <a:prstClr val="black"/>
                </a:solidFill>
                <a:latin typeface="Verdana"/>
                <a:cs typeface="Verdana"/>
              </a:rPr>
              <a:t>controlled'</a:t>
            </a:r>
            <a:endParaRPr sz="2698">
              <a:solidFill>
                <a:prstClr val="black"/>
              </a:solidFill>
              <a:latin typeface="Verdana"/>
              <a:cs typeface="Verdana"/>
            </a:endParaRPr>
          </a:p>
          <a:p>
            <a:pPr defTabSz="554492">
              <a:spcBef>
                <a:spcPts val="3"/>
              </a:spcBef>
            </a:pPr>
            <a:endParaRPr sz="2850">
              <a:solidFill>
                <a:prstClr val="black"/>
              </a:solidFill>
              <a:latin typeface="Verdana"/>
              <a:cs typeface="Verdana"/>
            </a:endParaRPr>
          </a:p>
          <a:p>
            <a:pPr marR="3081" algn="r" defTabSz="554492"/>
            <a:r>
              <a:rPr sz="2001" spc="-9" dirty="0">
                <a:solidFill>
                  <a:prstClr val="black"/>
                </a:solidFill>
                <a:latin typeface="Calibri"/>
                <a:cs typeface="Calibri"/>
              </a:rPr>
              <a:t>Stevenson,</a:t>
            </a:r>
            <a:r>
              <a:rPr sz="2001" spc="-18" dirty="0">
                <a:solidFill>
                  <a:prstClr val="black"/>
                </a:solidFill>
                <a:latin typeface="Calibri"/>
                <a:cs typeface="Calibri"/>
              </a:rPr>
              <a:t> </a:t>
            </a:r>
            <a:r>
              <a:rPr sz="2001" spc="-3" dirty="0">
                <a:solidFill>
                  <a:prstClr val="black"/>
                </a:solidFill>
                <a:latin typeface="Calibri"/>
                <a:cs typeface="Calibri"/>
              </a:rPr>
              <a:t>1989</a:t>
            </a:r>
            <a:endParaRPr sz="2001">
              <a:solidFill>
                <a:prstClr val="black"/>
              </a:solidFill>
              <a:latin typeface="Calibri"/>
              <a:cs typeface="Calibri"/>
            </a:endParaRPr>
          </a:p>
        </p:txBody>
      </p:sp>
      <p:pic>
        <p:nvPicPr>
          <p:cNvPr id="4" name="object 4"/>
          <p:cNvPicPr/>
          <p:nvPr/>
        </p:nvPicPr>
        <p:blipFill>
          <a:blip r:embed="rId2" cstate="print"/>
          <a:stretch>
            <a:fillRect/>
          </a:stretch>
        </p:blipFill>
        <p:spPr>
          <a:xfrm>
            <a:off x="181278" y="5124353"/>
            <a:ext cx="1507138" cy="1518053"/>
          </a:xfrm>
          <a:prstGeom prst="rect">
            <a:avLst/>
          </a:prstGeom>
        </p:spPr>
      </p:pic>
      <p:grpSp>
        <p:nvGrpSpPr>
          <p:cNvPr id="5" name="object 5"/>
          <p:cNvGrpSpPr/>
          <p:nvPr/>
        </p:nvGrpSpPr>
        <p:grpSpPr>
          <a:xfrm>
            <a:off x="9930381" y="295810"/>
            <a:ext cx="1668870" cy="2037377"/>
            <a:chOff x="16375229" y="487812"/>
            <a:chExt cx="2752090" cy="3359785"/>
          </a:xfrm>
        </p:grpSpPr>
        <p:pic>
          <p:nvPicPr>
            <p:cNvPr id="6" name="object 6"/>
            <p:cNvPicPr/>
            <p:nvPr/>
          </p:nvPicPr>
          <p:blipFill>
            <a:blip r:embed="rId3" cstate="print"/>
            <a:stretch>
              <a:fillRect/>
            </a:stretch>
          </p:blipFill>
          <p:spPr>
            <a:xfrm>
              <a:off x="16375229" y="487812"/>
              <a:ext cx="2751879" cy="3359518"/>
            </a:xfrm>
            <a:prstGeom prst="rect">
              <a:avLst/>
            </a:prstGeom>
          </p:spPr>
        </p:pic>
        <p:pic>
          <p:nvPicPr>
            <p:cNvPr id="7" name="object 7"/>
            <p:cNvPicPr/>
            <p:nvPr/>
          </p:nvPicPr>
          <p:blipFill>
            <a:blip r:embed="rId4" cstate="print"/>
            <a:stretch>
              <a:fillRect/>
            </a:stretch>
          </p:blipFill>
          <p:spPr>
            <a:xfrm>
              <a:off x="16408443" y="521022"/>
              <a:ext cx="2626175" cy="3233727"/>
            </a:xfrm>
            <a:prstGeom prst="rect">
              <a:avLst/>
            </a:prstGeom>
          </p:spPr>
        </p:pic>
      </p:grpSp>
    </p:spTree>
    <p:extLst>
      <p:ext uri="{BB962C8B-B14F-4D97-AF65-F5344CB8AC3E}">
        <p14:creationId xmlns:p14="http://schemas.microsoft.com/office/powerpoint/2010/main" val="2314504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8635" y="616771"/>
            <a:ext cx="1917622" cy="653615"/>
          </a:xfrm>
          <a:prstGeom prst="rect">
            <a:avLst/>
          </a:prstGeom>
        </p:spPr>
        <p:txBody>
          <a:bodyPr vert="horz" wrap="square" lIns="0" tIns="9627" rIns="0" bIns="0" rtlCol="0">
            <a:spAutoFit/>
          </a:bodyPr>
          <a:lstStyle/>
          <a:p>
            <a:pPr marL="7701">
              <a:spcBef>
                <a:spcPts val="76"/>
              </a:spcBef>
            </a:pPr>
            <a:r>
              <a:rPr spc="9" dirty="0"/>
              <a:t>H</a:t>
            </a:r>
            <a:r>
              <a:rPr dirty="0"/>
              <a:t>i</a:t>
            </a:r>
            <a:r>
              <a:rPr spc="6" dirty="0"/>
              <a:t>story</a:t>
            </a:r>
          </a:p>
        </p:txBody>
      </p:sp>
      <p:sp>
        <p:nvSpPr>
          <p:cNvPr id="3" name="object 3"/>
          <p:cNvSpPr txBox="1"/>
          <p:nvPr/>
        </p:nvSpPr>
        <p:spPr>
          <a:xfrm>
            <a:off x="1136081" y="2815982"/>
            <a:ext cx="8971234" cy="2929093"/>
          </a:xfrm>
          <a:prstGeom prst="rect">
            <a:avLst/>
          </a:prstGeom>
        </p:spPr>
        <p:txBody>
          <a:bodyPr vert="horz" wrap="square" lIns="0" tIns="8086" rIns="0" bIns="0" rtlCol="0">
            <a:spAutoFit/>
          </a:bodyPr>
          <a:lstStyle/>
          <a:p>
            <a:pPr marL="313057" indent="-305741" defTabSz="554492">
              <a:spcBef>
                <a:spcPts val="64"/>
              </a:spcBef>
              <a:buSzPct val="79746"/>
              <a:buFontTx/>
              <a:buChar char="•"/>
              <a:tabLst>
                <a:tab pos="313057" algn="l"/>
                <a:tab pos="313442" algn="l"/>
              </a:tabLst>
            </a:pPr>
            <a:r>
              <a:rPr sz="2395" spc="-15" dirty="0">
                <a:solidFill>
                  <a:prstClr val="black"/>
                </a:solidFill>
                <a:latin typeface="Verdana"/>
                <a:cs typeface="Verdana"/>
              </a:rPr>
              <a:t>Role</a:t>
            </a:r>
            <a:r>
              <a:rPr sz="2395" spc="-6" dirty="0">
                <a:solidFill>
                  <a:prstClr val="black"/>
                </a:solidFill>
                <a:latin typeface="Verdana"/>
                <a:cs typeface="Verdana"/>
              </a:rPr>
              <a:t> </a:t>
            </a:r>
            <a:r>
              <a:rPr sz="2395" dirty="0">
                <a:solidFill>
                  <a:prstClr val="black"/>
                </a:solidFill>
                <a:latin typeface="Verdana"/>
                <a:cs typeface="Verdana"/>
              </a:rPr>
              <a:t>model</a:t>
            </a:r>
            <a:r>
              <a:rPr sz="2395" spc="-3" dirty="0">
                <a:solidFill>
                  <a:prstClr val="black"/>
                </a:solidFill>
                <a:latin typeface="Verdana"/>
                <a:cs typeface="Verdana"/>
              </a:rPr>
              <a:t> </a:t>
            </a:r>
            <a:r>
              <a:rPr sz="2395" dirty="0">
                <a:solidFill>
                  <a:prstClr val="black"/>
                </a:solidFill>
                <a:latin typeface="Verdana"/>
                <a:cs typeface="Verdana"/>
              </a:rPr>
              <a:t>Silicon</a:t>
            </a:r>
            <a:r>
              <a:rPr sz="2395" spc="-3" dirty="0">
                <a:solidFill>
                  <a:prstClr val="black"/>
                </a:solidFill>
                <a:latin typeface="Verdana"/>
                <a:cs typeface="Verdana"/>
              </a:rPr>
              <a:t> </a:t>
            </a:r>
            <a:r>
              <a:rPr sz="2395" spc="-18" dirty="0">
                <a:solidFill>
                  <a:prstClr val="black"/>
                </a:solidFill>
                <a:latin typeface="Verdana"/>
                <a:cs typeface="Verdana"/>
              </a:rPr>
              <a:t>Valley:</a:t>
            </a:r>
            <a:r>
              <a:rPr sz="2395" spc="-6" dirty="0">
                <a:solidFill>
                  <a:prstClr val="black"/>
                </a:solidFill>
                <a:latin typeface="Verdana"/>
                <a:cs typeface="Verdana"/>
              </a:rPr>
              <a:t> </a:t>
            </a:r>
            <a:r>
              <a:rPr sz="2395" spc="-45" dirty="0">
                <a:solidFill>
                  <a:prstClr val="black"/>
                </a:solidFill>
                <a:latin typeface="Verdana"/>
                <a:cs typeface="Verdana"/>
              </a:rPr>
              <a:t>TTO</a:t>
            </a:r>
            <a:r>
              <a:rPr sz="2395" spc="-3" dirty="0">
                <a:solidFill>
                  <a:prstClr val="black"/>
                </a:solidFill>
                <a:latin typeface="Verdana"/>
                <a:cs typeface="Verdana"/>
              </a:rPr>
              <a:t> </a:t>
            </a:r>
            <a:r>
              <a:rPr sz="2395" spc="3" dirty="0">
                <a:solidFill>
                  <a:prstClr val="black"/>
                </a:solidFill>
                <a:latin typeface="Verdana"/>
                <a:cs typeface="Verdana"/>
              </a:rPr>
              <a:t>&amp;</a:t>
            </a:r>
            <a:r>
              <a:rPr sz="2395" spc="-3" dirty="0">
                <a:solidFill>
                  <a:prstClr val="black"/>
                </a:solidFill>
                <a:latin typeface="Verdana"/>
                <a:cs typeface="Verdana"/>
              </a:rPr>
              <a:t> </a:t>
            </a:r>
            <a:r>
              <a:rPr sz="2395" dirty="0">
                <a:solidFill>
                  <a:prstClr val="black"/>
                </a:solidFill>
                <a:latin typeface="Verdana"/>
                <a:cs typeface="Verdana"/>
              </a:rPr>
              <a:t>startups</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First</a:t>
            </a:r>
            <a:r>
              <a:rPr sz="2395" spc="-3" dirty="0">
                <a:solidFill>
                  <a:prstClr val="black"/>
                </a:solidFill>
                <a:latin typeface="Verdana"/>
                <a:cs typeface="Verdana"/>
              </a:rPr>
              <a:t> </a:t>
            </a:r>
            <a:r>
              <a:rPr sz="2395" dirty="0">
                <a:solidFill>
                  <a:prstClr val="black"/>
                </a:solidFill>
                <a:latin typeface="Verdana"/>
                <a:cs typeface="Verdana"/>
              </a:rPr>
              <a:t>adoption</a:t>
            </a:r>
            <a:r>
              <a:rPr sz="2395" spc="-3" dirty="0">
                <a:solidFill>
                  <a:prstClr val="black"/>
                </a:solidFill>
                <a:latin typeface="Verdana"/>
                <a:cs typeface="Verdana"/>
              </a:rPr>
              <a:t> </a:t>
            </a:r>
            <a:r>
              <a:rPr sz="2395" dirty="0">
                <a:solidFill>
                  <a:prstClr val="black"/>
                </a:solidFill>
                <a:latin typeface="Verdana"/>
                <a:cs typeface="Verdana"/>
              </a:rPr>
              <a:t>EU:</a:t>
            </a:r>
            <a:r>
              <a:rPr sz="2395" spc="-3" dirty="0">
                <a:solidFill>
                  <a:prstClr val="black"/>
                </a:solidFill>
                <a:latin typeface="Verdana"/>
                <a:cs typeface="Verdana"/>
              </a:rPr>
              <a:t> Leuven </a:t>
            </a:r>
            <a:r>
              <a:rPr sz="2395" spc="-15" dirty="0">
                <a:solidFill>
                  <a:prstClr val="black"/>
                </a:solidFill>
                <a:latin typeface="Verdana"/>
                <a:cs typeface="Verdana"/>
              </a:rPr>
              <a:t>R&amp;D,</a:t>
            </a:r>
            <a:r>
              <a:rPr sz="2395" spc="-3" dirty="0">
                <a:solidFill>
                  <a:prstClr val="black"/>
                </a:solidFill>
                <a:latin typeface="Verdana"/>
                <a:cs typeface="Verdana"/>
              </a:rPr>
              <a:t> </a:t>
            </a:r>
            <a:r>
              <a:rPr sz="2395" dirty="0">
                <a:solidFill>
                  <a:prstClr val="black"/>
                </a:solidFill>
                <a:latin typeface="Verdana"/>
                <a:cs typeface="Verdana"/>
              </a:rPr>
              <a:t>IMEC</a:t>
            </a:r>
            <a:endParaRPr sz="2395">
              <a:solidFill>
                <a:prstClr val="black"/>
              </a:solidFill>
              <a:latin typeface="Verdana"/>
              <a:cs typeface="Verdana"/>
            </a:endParaRPr>
          </a:p>
          <a:p>
            <a:pPr marL="313057" marR="3081" indent="-305741" defTabSz="554492">
              <a:lnSpc>
                <a:spcPct val="121100"/>
              </a:lnSpc>
              <a:spcBef>
                <a:spcPts val="2001"/>
              </a:spcBef>
              <a:buSzPct val="79746"/>
              <a:buFontTx/>
              <a:buChar char="•"/>
              <a:tabLst>
                <a:tab pos="313057" algn="l"/>
                <a:tab pos="313442" algn="l"/>
              </a:tabLst>
            </a:pPr>
            <a:r>
              <a:rPr sz="2395" dirty="0">
                <a:solidFill>
                  <a:prstClr val="black"/>
                </a:solidFill>
                <a:latin typeface="Verdana"/>
                <a:cs typeface="Verdana"/>
              </a:rPr>
              <a:t>First</a:t>
            </a:r>
            <a:r>
              <a:rPr sz="2395" spc="-3" dirty="0">
                <a:solidFill>
                  <a:prstClr val="black"/>
                </a:solidFill>
                <a:latin typeface="Verdana"/>
                <a:cs typeface="Verdana"/>
              </a:rPr>
              <a:t> </a:t>
            </a:r>
            <a:r>
              <a:rPr sz="2395" dirty="0">
                <a:solidFill>
                  <a:prstClr val="black"/>
                </a:solidFill>
                <a:latin typeface="Verdana"/>
                <a:cs typeface="Verdana"/>
              </a:rPr>
              <a:t>adoption NL: </a:t>
            </a:r>
            <a:r>
              <a:rPr sz="2395" spc="-3" dirty="0">
                <a:solidFill>
                  <a:prstClr val="black"/>
                </a:solidFill>
                <a:latin typeface="Verdana"/>
                <a:cs typeface="Verdana"/>
              </a:rPr>
              <a:t>University</a:t>
            </a:r>
            <a:r>
              <a:rPr sz="2395" dirty="0">
                <a:solidFill>
                  <a:prstClr val="black"/>
                </a:solidFill>
                <a:latin typeface="Verdana"/>
                <a:cs typeface="Verdana"/>
              </a:rPr>
              <a:t> </a:t>
            </a:r>
            <a:r>
              <a:rPr sz="2395" spc="-33" dirty="0">
                <a:solidFill>
                  <a:prstClr val="black"/>
                </a:solidFill>
                <a:latin typeface="Verdana"/>
                <a:cs typeface="Verdana"/>
              </a:rPr>
              <a:t>Twente,</a:t>
            </a:r>
            <a:r>
              <a:rPr sz="2395" dirty="0">
                <a:solidFill>
                  <a:prstClr val="black"/>
                </a:solidFill>
                <a:latin typeface="Verdana"/>
                <a:cs typeface="Verdana"/>
              </a:rPr>
              <a:t> Leiden Bio Science </a:t>
            </a:r>
            <a:r>
              <a:rPr sz="2395" spc="-834" dirty="0">
                <a:solidFill>
                  <a:prstClr val="black"/>
                </a:solidFill>
                <a:latin typeface="Verdana"/>
                <a:cs typeface="Verdana"/>
              </a:rPr>
              <a:t> </a:t>
            </a:r>
            <a:r>
              <a:rPr sz="2395" spc="-15" dirty="0">
                <a:solidFill>
                  <a:prstClr val="black"/>
                </a:solidFill>
                <a:latin typeface="Verdana"/>
                <a:cs typeface="Verdana"/>
              </a:rPr>
              <a:t>Park</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Publicly</a:t>
            </a:r>
            <a:r>
              <a:rPr sz="2395" spc="-6" dirty="0">
                <a:solidFill>
                  <a:prstClr val="black"/>
                </a:solidFill>
                <a:latin typeface="Verdana"/>
                <a:cs typeface="Verdana"/>
              </a:rPr>
              <a:t> </a:t>
            </a:r>
            <a:r>
              <a:rPr sz="2395" dirty="0">
                <a:solidFill>
                  <a:prstClr val="black"/>
                </a:solidFill>
                <a:latin typeface="Verdana"/>
                <a:cs typeface="Verdana"/>
              </a:rPr>
              <a:t>visible</a:t>
            </a:r>
            <a:r>
              <a:rPr sz="2395" spc="-6" dirty="0">
                <a:solidFill>
                  <a:prstClr val="black"/>
                </a:solidFill>
                <a:latin typeface="Verdana"/>
                <a:cs typeface="Verdana"/>
              </a:rPr>
              <a:t> </a:t>
            </a:r>
            <a:r>
              <a:rPr sz="2395" dirty="0">
                <a:solidFill>
                  <a:prstClr val="black"/>
                </a:solidFill>
                <a:latin typeface="Verdana"/>
                <a:cs typeface="Verdana"/>
              </a:rPr>
              <a:t>2003</a:t>
            </a:r>
            <a:r>
              <a:rPr sz="2395" spc="-6" dirty="0">
                <a:solidFill>
                  <a:prstClr val="black"/>
                </a:solidFill>
                <a:latin typeface="Verdana"/>
                <a:cs typeface="Verdana"/>
              </a:rPr>
              <a:t> </a:t>
            </a:r>
            <a:r>
              <a:rPr sz="2395" dirty="0">
                <a:solidFill>
                  <a:prstClr val="black"/>
                </a:solidFill>
                <a:latin typeface="Verdana"/>
                <a:cs typeface="Verdana"/>
              </a:rPr>
              <a:t>through</a:t>
            </a:r>
            <a:r>
              <a:rPr sz="2395" spc="-6" dirty="0">
                <a:solidFill>
                  <a:prstClr val="black"/>
                </a:solidFill>
                <a:latin typeface="Verdana"/>
                <a:cs typeface="Verdana"/>
              </a:rPr>
              <a:t> </a:t>
            </a:r>
            <a:r>
              <a:rPr sz="2395" dirty="0">
                <a:solidFill>
                  <a:prstClr val="black"/>
                </a:solidFill>
                <a:latin typeface="Verdana"/>
                <a:cs typeface="Verdana"/>
              </a:rPr>
              <a:t>YES!Delft</a:t>
            </a:r>
            <a:endParaRPr sz="2395">
              <a:solidFill>
                <a:prstClr val="black"/>
              </a:solidFill>
              <a:latin typeface="Verdana"/>
              <a:cs typeface="Verdana"/>
            </a:endParaRPr>
          </a:p>
        </p:txBody>
      </p:sp>
      <p:grpSp>
        <p:nvGrpSpPr>
          <p:cNvPr id="4" name="object 4"/>
          <p:cNvGrpSpPr/>
          <p:nvPr/>
        </p:nvGrpSpPr>
        <p:grpSpPr>
          <a:xfrm>
            <a:off x="8903366" y="262828"/>
            <a:ext cx="3053562" cy="2309232"/>
            <a:chOff x="14681604" y="433422"/>
            <a:chExt cx="5035550" cy="3808095"/>
          </a:xfrm>
        </p:grpSpPr>
        <p:pic>
          <p:nvPicPr>
            <p:cNvPr id="5" name="object 5"/>
            <p:cNvPicPr/>
            <p:nvPr/>
          </p:nvPicPr>
          <p:blipFill>
            <a:blip r:embed="rId2" cstate="print"/>
            <a:stretch>
              <a:fillRect/>
            </a:stretch>
          </p:blipFill>
          <p:spPr>
            <a:xfrm>
              <a:off x="14681604" y="433422"/>
              <a:ext cx="5035117" cy="3807751"/>
            </a:xfrm>
            <a:prstGeom prst="rect">
              <a:avLst/>
            </a:prstGeom>
          </p:spPr>
        </p:pic>
        <p:pic>
          <p:nvPicPr>
            <p:cNvPr id="6" name="object 6"/>
            <p:cNvPicPr/>
            <p:nvPr/>
          </p:nvPicPr>
          <p:blipFill>
            <a:blip r:embed="rId3" cstate="print"/>
            <a:stretch>
              <a:fillRect/>
            </a:stretch>
          </p:blipFill>
          <p:spPr>
            <a:xfrm>
              <a:off x="14722210" y="474034"/>
              <a:ext cx="4909467" cy="3682100"/>
            </a:xfrm>
            <a:prstGeom prst="rect">
              <a:avLst/>
            </a:prstGeom>
          </p:spPr>
        </p:pic>
      </p:grpSp>
    </p:spTree>
    <p:extLst>
      <p:ext uri="{BB962C8B-B14F-4D97-AF65-F5344CB8AC3E}">
        <p14:creationId xmlns:p14="http://schemas.microsoft.com/office/powerpoint/2010/main" val="2279226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3138" y="616771"/>
            <a:ext cx="2928801" cy="653615"/>
          </a:xfrm>
          <a:prstGeom prst="rect">
            <a:avLst/>
          </a:prstGeom>
        </p:spPr>
        <p:txBody>
          <a:bodyPr vert="horz" wrap="square" lIns="0" tIns="9627" rIns="0" bIns="0" rtlCol="0">
            <a:spAutoFit/>
          </a:bodyPr>
          <a:lstStyle/>
          <a:p>
            <a:pPr marL="7701">
              <a:spcBef>
                <a:spcPts val="76"/>
              </a:spcBef>
            </a:pPr>
            <a:r>
              <a:rPr spc="6" dirty="0"/>
              <a:t>History</a:t>
            </a:r>
            <a:r>
              <a:rPr spc="-49" dirty="0"/>
              <a:t> </a:t>
            </a:r>
            <a:r>
              <a:rPr spc="6" dirty="0"/>
              <a:t>(2)</a:t>
            </a:r>
          </a:p>
        </p:txBody>
      </p:sp>
      <p:sp>
        <p:nvSpPr>
          <p:cNvPr id="3" name="object 3"/>
          <p:cNvSpPr txBox="1"/>
          <p:nvPr/>
        </p:nvSpPr>
        <p:spPr>
          <a:xfrm>
            <a:off x="1136081" y="2239850"/>
            <a:ext cx="9405587" cy="3184676"/>
          </a:xfrm>
          <a:prstGeom prst="rect">
            <a:avLst/>
          </a:prstGeom>
        </p:spPr>
        <p:txBody>
          <a:bodyPr vert="horz" wrap="square" lIns="0" tIns="8086" rIns="0" bIns="0" rtlCol="0">
            <a:spAutoFit/>
          </a:bodyPr>
          <a:lstStyle/>
          <a:p>
            <a:pPr marL="313057" indent="-305741" defTabSz="554492">
              <a:spcBef>
                <a:spcPts val="64"/>
              </a:spcBef>
              <a:buSzPct val="79746"/>
              <a:buFontTx/>
              <a:buChar char="•"/>
              <a:tabLst>
                <a:tab pos="313057" algn="l"/>
                <a:tab pos="313442" algn="l"/>
              </a:tabLst>
            </a:pPr>
            <a:r>
              <a:rPr sz="2395" dirty="0">
                <a:solidFill>
                  <a:prstClr val="black"/>
                </a:solidFill>
                <a:latin typeface="Verdana"/>
                <a:cs typeface="Verdana"/>
              </a:rPr>
              <a:t>2000 - 2010: Entrepreneurship from DNA</a:t>
            </a:r>
            <a:r>
              <a:rPr sz="2395" spc="3" dirty="0">
                <a:solidFill>
                  <a:prstClr val="black"/>
                </a:solidFill>
                <a:latin typeface="Verdana"/>
                <a:cs typeface="Verdana"/>
              </a:rPr>
              <a:t> </a:t>
            </a:r>
            <a:r>
              <a:rPr sz="2395" dirty="0">
                <a:solidFill>
                  <a:prstClr val="black"/>
                </a:solidFill>
                <a:latin typeface="Verdana"/>
                <a:cs typeface="Verdana"/>
              </a:rPr>
              <a:t>to teachable </a:t>
            </a:r>
            <a:r>
              <a:rPr sz="2395" spc="-3" dirty="0">
                <a:solidFill>
                  <a:prstClr val="black"/>
                </a:solidFill>
                <a:latin typeface="Verdana"/>
                <a:cs typeface="Verdana"/>
              </a:rPr>
              <a:t>skill</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2007:</a:t>
            </a:r>
            <a:r>
              <a:rPr sz="2395" spc="-9" dirty="0">
                <a:solidFill>
                  <a:prstClr val="black"/>
                </a:solidFill>
                <a:latin typeface="Verdana"/>
                <a:cs typeface="Verdana"/>
              </a:rPr>
              <a:t> </a:t>
            </a:r>
            <a:r>
              <a:rPr sz="2395" dirty="0">
                <a:solidFill>
                  <a:prstClr val="black"/>
                </a:solidFill>
                <a:latin typeface="Verdana"/>
                <a:cs typeface="Verdana"/>
              </a:rPr>
              <a:t>YC</a:t>
            </a:r>
            <a:r>
              <a:rPr sz="2395" spc="-6" dirty="0">
                <a:solidFill>
                  <a:prstClr val="black"/>
                </a:solidFill>
                <a:latin typeface="Verdana"/>
                <a:cs typeface="Verdana"/>
              </a:rPr>
              <a:t> </a:t>
            </a:r>
            <a:r>
              <a:rPr sz="2395" spc="3" dirty="0">
                <a:solidFill>
                  <a:prstClr val="black"/>
                </a:solidFill>
                <a:latin typeface="Verdana"/>
                <a:cs typeface="Verdana"/>
              </a:rPr>
              <a:t>&amp;</a:t>
            </a:r>
            <a:r>
              <a:rPr sz="2395" spc="-6" dirty="0">
                <a:solidFill>
                  <a:prstClr val="black"/>
                </a:solidFill>
                <a:latin typeface="Verdana"/>
                <a:cs typeface="Verdana"/>
              </a:rPr>
              <a:t> </a:t>
            </a:r>
            <a:r>
              <a:rPr sz="2395" dirty="0">
                <a:solidFill>
                  <a:prstClr val="black"/>
                </a:solidFill>
                <a:latin typeface="Verdana"/>
                <a:cs typeface="Verdana"/>
              </a:rPr>
              <a:t>rise</a:t>
            </a:r>
            <a:r>
              <a:rPr sz="2395" spc="-6" dirty="0">
                <a:solidFill>
                  <a:prstClr val="black"/>
                </a:solidFill>
                <a:latin typeface="Verdana"/>
                <a:cs typeface="Verdana"/>
              </a:rPr>
              <a:t> </a:t>
            </a:r>
            <a:r>
              <a:rPr sz="2395" dirty="0">
                <a:solidFill>
                  <a:prstClr val="black"/>
                </a:solidFill>
                <a:latin typeface="Verdana"/>
                <a:cs typeface="Verdana"/>
              </a:rPr>
              <a:t>of</a:t>
            </a:r>
            <a:r>
              <a:rPr sz="2395" spc="-6" dirty="0">
                <a:solidFill>
                  <a:prstClr val="black"/>
                </a:solidFill>
                <a:latin typeface="Verdana"/>
                <a:cs typeface="Verdana"/>
              </a:rPr>
              <a:t> </a:t>
            </a:r>
            <a:r>
              <a:rPr sz="2395" spc="-3" dirty="0">
                <a:solidFill>
                  <a:prstClr val="black"/>
                </a:solidFill>
                <a:latin typeface="Verdana"/>
                <a:cs typeface="Verdana"/>
              </a:rPr>
              <a:t>Accelerators</a:t>
            </a:r>
            <a:endParaRPr sz="2395">
              <a:solidFill>
                <a:prstClr val="black"/>
              </a:solidFill>
              <a:latin typeface="Verdana"/>
              <a:cs typeface="Verdana"/>
            </a:endParaRPr>
          </a:p>
          <a:p>
            <a:pPr marL="313057" indent="-305741" defTabSz="554492">
              <a:spcBef>
                <a:spcPts val="2608"/>
              </a:spcBef>
              <a:buSzPct val="79746"/>
              <a:buFontTx/>
              <a:buChar char="•"/>
              <a:tabLst>
                <a:tab pos="313057" algn="l"/>
                <a:tab pos="313442" algn="l"/>
              </a:tabLst>
            </a:pPr>
            <a:r>
              <a:rPr sz="2395" dirty="0">
                <a:solidFill>
                  <a:prstClr val="black"/>
                </a:solidFill>
                <a:latin typeface="Verdana"/>
                <a:cs typeface="Verdana"/>
              </a:rPr>
              <a:t>2011:</a:t>
            </a:r>
            <a:r>
              <a:rPr sz="2395" spc="-6" dirty="0">
                <a:solidFill>
                  <a:prstClr val="black"/>
                </a:solidFill>
                <a:latin typeface="Verdana"/>
                <a:cs typeface="Verdana"/>
              </a:rPr>
              <a:t> </a:t>
            </a:r>
            <a:r>
              <a:rPr sz="2395" dirty="0">
                <a:solidFill>
                  <a:prstClr val="black"/>
                </a:solidFill>
                <a:latin typeface="Verdana"/>
                <a:cs typeface="Verdana"/>
              </a:rPr>
              <a:t>NSF</a:t>
            </a:r>
            <a:r>
              <a:rPr sz="2395" spc="-3" dirty="0">
                <a:solidFill>
                  <a:prstClr val="black"/>
                </a:solidFill>
                <a:latin typeface="Verdana"/>
                <a:cs typeface="Verdana"/>
              </a:rPr>
              <a:t> </a:t>
            </a:r>
            <a:r>
              <a:rPr sz="2395" spc="-6" dirty="0">
                <a:solidFill>
                  <a:prstClr val="black"/>
                </a:solidFill>
                <a:latin typeface="Verdana"/>
                <a:cs typeface="Verdana"/>
              </a:rPr>
              <a:t>I-Corps, </a:t>
            </a:r>
            <a:r>
              <a:rPr sz="2395" dirty="0">
                <a:solidFill>
                  <a:prstClr val="black"/>
                </a:solidFill>
                <a:latin typeface="Verdana"/>
                <a:cs typeface="Verdana"/>
              </a:rPr>
              <a:t>Climate-KIC</a:t>
            </a:r>
            <a:r>
              <a:rPr sz="2395" spc="-3" dirty="0">
                <a:solidFill>
                  <a:prstClr val="black"/>
                </a:solidFill>
                <a:latin typeface="Verdana"/>
                <a:cs typeface="Verdana"/>
              </a:rPr>
              <a:t> Accelerator</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2014:</a:t>
            </a:r>
            <a:r>
              <a:rPr sz="2395" spc="-6" dirty="0">
                <a:solidFill>
                  <a:prstClr val="black"/>
                </a:solidFill>
                <a:latin typeface="Verdana"/>
                <a:cs typeface="Verdana"/>
              </a:rPr>
              <a:t> </a:t>
            </a:r>
            <a:r>
              <a:rPr sz="2395" spc="-3" dirty="0">
                <a:solidFill>
                  <a:prstClr val="black"/>
                </a:solidFill>
                <a:latin typeface="Verdana"/>
                <a:cs typeface="Verdana"/>
              </a:rPr>
              <a:t>Cyclotron</a:t>
            </a:r>
            <a:r>
              <a:rPr sz="2395" spc="-6" dirty="0">
                <a:solidFill>
                  <a:prstClr val="black"/>
                </a:solidFill>
                <a:latin typeface="Verdana"/>
                <a:cs typeface="Verdana"/>
              </a:rPr>
              <a:t> </a:t>
            </a:r>
            <a:r>
              <a:rPr sz="2395" spc="-15" dirty="0">
                <a:solidFill>
                  <a:prstClr val="black"/>
                </a:solidFill>
                <a:latin typeface="Verdana"/>
                <a:cs typeface="Verdana"/>
              </a:rPr>
              <a:t>Road</a:t>
            </a:r>
            <a:r>
              <a:rPr sz="2395" spc="-3" dirty="0">
                <a:solidFill>
                  <a:prstClr val="black"/>
                </a:solidFill>
                <a:latin typeface="Verdana"/>
                <a:cs typeface="Verdana"/>
              </a:rPr>
              <a:t> </a:t>
            </a:r>
            <a:r>
              <a:rPr sz="2395" spc="3" dirty="0">
                <a:solidFill>
                  <a:prstClr val="black"/>
                </a:solidFill>
                <a:latin typeface="Verdana"/>
                <a:cs typeface="Verdana"/>
              </a:rPr>
              <a:t>@</a:t>
            </a:r>
            <a:r>
              <a:rPr sz="2395" spc="-6" dirty="0">
                <a:solidFill>
                  <a:prstClr val="black"/>
                </a:solidFill>
                <a:latin typeface="Verdana"/>
                <a:cs typeface="Verdana"/>
              </a:rPr>
              <a:t> </a:t>
            </a:r>
            <a:r>
              <a:rPr sz="2395" spc="-3" dirty="0">
                <a:solidFill>
                  <a:prstClr val="black"/>
                </a:solidFill>
                <a:latin typeface="Verdana"/>
                <a:cs typeface="Verdana"/>
              </a:rPr>
              <a:t>Berkeley</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2021:</a:t>
            </a:r>
            <a:r>
              <a:rPr sz="2395" spc="-9" dirty="0">
                <a:solidFill>
                  <a:prstClr val="black"/>
                </a:solidFill>
                <a:latin typeface="Verdana"/>
                <a:cs typeface="Verdana"/>
              </a:rPr>
              <a:t> </a:t>
            </a:r>
            <a:r>
              <a:rPr sz="2395" spc="-18" dirty="0">
                <a:solidFill>
                  <a:prstClr val="black"/>
                </a:solidFill>
                <a:latin typeface="Verdana"/>
                <a:cs typeface="Verdana"/>
              </a:rPr>
              <a:t>Faculty</a:t>
            </a:r>
            <a:r>
              <a:rPr sz="2395" spc="-6" dirty="0">
                <a:solidFill>
                  <a:prstClr val="black"/>
                </a:solidFill>
                <a:latin typeface="Verdana"/>
                <a:cs typeface="Verdana"/>
              </a:rPr>
              <a:t> </a:t>
            </a:r>
            <a:r>
              <a:rPr sz="2395" dirty="0">
                <a:solidFill>
                  <a:prstClr val="black"/>
                </a:solidFill>
                <a:latin typeface="Verdana"/>
                <a:cs typeface="Verdana"/>
              </a:rPr>
              <a:t>of</a:t>
            </a:r>
            <a:r>
              <a:rPr sz="2395" spc="-6" dirty="0">
                <a:solidFill>
                  <a:prstClr val="black"/>
                </a:solidFill>
                <a:latin typeface="Verdana"/>
                <a:cs typeface="Verdana"/>
              </a:rPr>
              <a:t> </a:t>
            </a:r>
            <a:r>
              <a:rPr sz="2395" dirty="0">
                <a:solidFill>
                  <a:prstClr val="black"/>
                </a:solidFill>
                <a:latin typeface="Verdana"/>
                <a:cs typeface="Verdana"/>
              </a:rPr>
              <a:t>Impact</a:t>
            </a:r>
            <a:r>
              <a:rPr sz="2395" spc="-9" dirty="0">
                <a:solidFill>
                  <a:prstClr val="black"/>
                </a:solidFill>
                <a:latin typeface="Verdana"/>
                <a:cs typeface="Verdana"/>
              </a:rPr>
              <a:t> </a:t>
            </a:r>
            <a:r>
              <a:rPr sz="2395" spc="-3" dirty="0">
                <a:solidFill>
                  <a:prstClr val="black"/>
                </a:solidFill>
                <a:latin typeface="Verdana"/>
                <a:cs typeface="Verdana"/>
              </a:rPr>
              <a:t>NL</a:t>
            </a:r>
            <a:endParaRPr sz="2395">
              <a:solidFill>
                <a:prstClr val="black"/>
              </a:solidFill>
              <a:latin typeface="Verdana"/>
              <a:cs typeface="Verdana"/>
            </a:endParaRPr>
          </a:p>
        </p:txBody>
      </p:sp>
      <p:pic>
        <p:nvPicPr>
          <p:cNvPr id="4" name="object 4"/>
          <p:cNvPicPr/>
          <p:nvPr/>
        </p:nvPicPr>
        <p:blipFill>
          <a:blip r:embed="rId2" cstate="print"/>
          <a:stretch>
            <a:fillRect/>
          </a:stretch>
        </p:blipFill>
        <p:spPr>
          <a:xfrm>
            <a:off x="8409097" y="4007916"/>
            <a:ext cx="3782472" cy="2849602"/>
          </a:xfrm>
          <a:prstGeom prst="rect">
            <a:avLst/>
          </a:prstGeom>
        </p:spPr>
      </p:pic>
    </p:spTree>
    <p:extLst>
      <p:ext uri="{BB962C8B-B14F-4D97-AF65-F5344CB8AC3E}">
        <p14:creationId xmlns:p14="http://schemas.microsoft.com/office/powerpoint/2010/main" val="3807816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1565" y="616771"/>
            <a:ext cx="3331964" cy="653615"/>
          </a:xfrm>
          <a:prstGeom prst="rect">
            <a:avLst/>
          </a:prstGeom>
        </p:spPr>
        <p:txBody>
          <a:bodyPr vert="horz" wrap="square" lIns="0" tIns="9627" rIns="0" bIns="0" rtlCol="0">
            <a:spAutoFit/>
          </a:bodyPr>
          <a:lstStyle/>
          <a:p>
            <a:pPr marL="7701">
              <a:spcBef>
                <a:spcPts val="76"/>
              </a:spcBef>
            </a:pPr>
            <a:r>
              <a:rPr spc="-39" dirty="0"/>
              <a:t>Key</a:t>
            </a:r>
            <a:r>
              <a:rPr spc="-33" dirty="0"/>
              <a:t> </a:t>
            </a:r>
            <a:r>
              <a:rPr spc="3" dirty="0"/>
              <a:t>Insights</a:t>
            </a:r>
          </a:p>
        </p:txBody>
      </p:sp>
      <p:sp>
        <p:nvSpPr>
          <p:cNvPr id="3" name="object 3"/>
          <p:cNvSpPr txBox="1"/>
          <p:nvPr/>
        </p:nvSpPr>
        <p:spPr>
          <a:xfrm>
            <a:off x="1136081" y="2057113"/>
            <a:ext cx="8659717" cy="4415090"/>
          </a:xfrm>
          <a:prstGeom prst="rect">
            <a:avLst/>
          </a:prstGeom>
        </p:spPr>
        <p:txBody>
          <a:bodyPr vert="horz" wrap="square" lIns="0" tIns="9242" rIns="0" bIns="0" rtlCol="0">
            <a:spAutoFit/>
          </a:bodyPr>
          <a:lstStyle/>
          <a:p>
            <a:pPr marL="294574" indent="-287257" defTabSz="554492">
              <a:spcBef>
                <a:spcPts val="73"/>
              </a:spcBef>
              <a:buSzPct val="79729"/>
              <a:buFontTx/>
              <a:buChar char="•"/>
              <a:tabLst>
                <a:tab pos="294574" algn="l"/>
                <a:tab pos="294958" algn="l"/>
              </a:tabLst>
            </a:pPr>
            <a:r>
              <a:rPr sz="2244" spc="-15" dirty="0">
                <a:solidFill>
                  <a:prstClr val="black"/>
                </a:solidFill>
                <a:latin typeface="Verdana"/>
                <a:cs typeface="Verdana"/>
              </a:rPr>
              <a:t>Translational</a:t>
            </a:r>
            <a:r>
              <a:rPr sz="2244" spc="-6" dirty="0">
                <a:solidFill>
                  <a:prstClr val="black"/>
                </a:solidFill>
                <a:latin typeface="Verdana"/>
                <a:cs typeface="Verdana"/>
              </a:rPr>
              <a:t> </a:t>
            </a:r>
            <a:r>
              <a:rPr sz="2244" spc="6" dirty="0">
                <a:solidFill>
                  <a:prstClr val="black"/>
                </a:solidFill>
                <a:latin typeface="Verdana"/>
                <a:cs typeface="Verdana"/>
              </a:rPr>
              <a:t>research</a:t>
            </a:r>
            <a:r>
              <a:rPr sz="2244" spc="-3" dirty="0">
                <a:solidFill>
                  <a:prstClr val="black"/>
                </a:solidFill>
                <a:latin typeface="Verdana"/>
                <a:cs typeface="Verdana"/>
              </a:rPr>
              <a:t> </a:t>
            </a:r>
            <a:r>
              <a:rPr sz="2244" spc="9" dirty="0">
                <a:solidFill>
                  <a:prstClr val="black"/>
                </a:solidFill>
                <a:latin typeface="Verdana"/>
                <a:cs typeface="Verdana"/>
              </a:rPr>
              <a:t>≠</a:t>
            </a:r>
            <a:r>
              <a:rPr sz="2244" spc="-6" dirty="0">
                <a:solidFill>
                  <a:prstClr val="black"/>
                </a:solidFill>
                <a:latin typeface="Verdana"/>
                <a:cs typeface="Verdana"/>
              </a:rPr>
              <a:t> </a:t>
            </a:r>
            <a:r>
              <a:rPr sz="2244" spc="-3" dirty="0">
                <a:solidFill>
                  <a:prstClr val="black"/>
                </a:solidFill>
                <a:latin typeface="Verdana"/>
                <a:cs typeface="Verdana"/>
              </a:rPr>
              <a:t>Patents </a:t>
            </a:r>
            <a:r>
              <a:rPr sz="2244" spc="6" dirty="0">
                <a:solidFill>
                  <a:prstClr val="black"/>
                </a:solidFill>
                <a:latin typeface="Verdana"/>
                <a:cs typeface="Verdana"/>
              </a:rPr>
              <a:t>&amp;</a:t>
            </a:r>
            <a:r>
              <a:rPr sz="2244" spc="-6" dirty="0">
                <a:solidFill>
                  <a:prstClr val="black"/>
                </a:solidFill>
                <a:latin typeface="Verdana"/>
                <a:cs typeface="Verdana"/>
              </a:rPr>
              <a:t> </a:t>
            </a:r>
            <a:r>
              <a:rPr sz="2244" spc="-39" dirty="0">
                <a:solidFill>
                  <a:prstClr val="black"/>
                </a:solidFill>
                <a:latin typeface="Verdana"/>
                <a:cs typeface="Verdana"/>
              </a:rPr>
              <a:t>TTO</a:t>
            </a:r>
            <a:endParaRPr sz="2244">
              <a:solidFill>
                <a:prstClr val="black"/>
              </a:solidFill>
              <a:latin typeface="Verdana"/>
              <a:cs typeface="Verdana"/>
            </a:endParaRPr>
          </a:p>
          <a:p>
            <a:pPr marL="294574" indent="-287257" defTabSz="554492">
              <a:spcBef>
                <a:spcPts val="2426"/>
              </a:spcBef>
              <a:buSzPct val="79729"/>
              <a:buFontTx/>
              <a:buChar char="•"/>
              <a:tabLst>
                <a:tab pos="294574" algn="l"/>
                <a:tab pos="294958" algn="l"/>
              </a:tabLst>
            </a:pPr>
            <a:r>
              <a:rPr sz="2244" spc="3" dirty="0">
                <a:solidFill>
                  <a:prstClr val="black"/>
                </a:solidFill>
                <a:latin typeface="Verdana"/>
                <a:cs typeface="Verdana"/>
              </a:rPr>
              <a:t>Being laser focussed</a:t>
            </a:r>
            <a:r>
              <a:rPr sz="2244" spc="6" dirty="0">
                <a:solidFill>
                  <a:prstClr val="black"/>
                </a:solidFill>
                <a:latin typeface="Verdana"/>
                <a:cs typeface="Verdana"/>
              </a:rPr>
              <a:t> </a:t>
            </a:r>
            <a:r>
              <a:rPr sz="2244" spc="9" dirty="0">
                <a:solidFill>
                  <a:prstClr val="black"/>
                </a:solidFill>
                <a:latin typeface="Verdana"/>
                <a:cs typeface="Verdana"/>
              </a:rPr>
              <a:t>=</a:t>
            </a:r>
            <a:r>
              <a:rPr sz="2244" spc="3" dirty="0">
                <a:solidFill>
                  <a:prstClr val="black"/>
                </a:solidFill>
                <a:latin typeface="Verdana"/>
                <a:cs typeface="Verdana"/>
              </a:rPr>
              <a:t> </a:t>
            </a:r>
            <a:r>
              <a:rPr sz="2244" spc="-3" dirty="0">
                <a:solidFill>
                  <a:prstClr val="black"/>
                </a:solidFill>
                <a:latin typeface="Verdana"/>
                <a:cs typeface="Verdana"/>
              </a:rPr>
              <a:t>key</a:t>
            </a:r>
            <a:r>
              <a:rPr sz="2244" spc="6" dirty="0">
                <a:solidFill>
                  <a:prstClr val="black"/>
                </a:solidFill>
                <a:latin typeface="Verdana"/>
                <a:cs typeface="Verdana"/>
              </a:rPr>
              <a:t> </a:t>
            </a:r>
            <a:r>
              <a:rPr sz="2244" spc="3" dirty="0">
                <a:solidFill>
                  <a:prstClr val="black"/>
                </a:solidFill>
                <a:latin typeface="Verdana"/>
                <a:cs typeface="Verdana"/>
              </a:rPr>
              <a:t>to success</a:t>
            </a:r>
            <a:endParaRPr sz="2244">
              <a:solidFill>
                <a:prstClr val="black"/>
              </a:solidFill>
              <a:latin typeface="Verdana"/>
              <a:cs typeface="Verdana"/>
            </a:endParaRPr>
          </a:p>
          <a:p>
            <a:pPr marL="294574" indent="-287257" defTabSz="554492">
              <a:spcBef>
                <a:spcPts val="2428"/>
              </a:spcBef>
              <a:buSzPct val="79729"/>
              <a:buFontTx/>
              <a:buChar char="•"/>
              <a:tabLst>
                <a:tab pos="294574" algn="l"/>
                <a:tab pos="294958" algn="l"/>
              </a:tabLst>
            </a:pPr>
            <a:r>
              <a:rPr sz="2244" spc="3" dirty="0">
                <a:solidFill>
                  <a:prstClr val="black"/>
                </a:solidFill>
                <a:latin typeface="Verdana"/>
                <a:cs typeface="Verdana"/>
              </a:rPr>
              <a:t>It</a:t>
            </a:r>
            <a:r>
              <a:rPr sz="2244" dirty="0">
                <a:solidFill>
                  <a:prstClr val="black"/>
                </a:solidFill>
                <a:latin typeface="Verdana"/>
                <a:cs typeface="Verdana"/>
              </a:rPr>
              <a:t> </a:t>
            </a:r>
            <a:r>
              <a:rPr sz="2244" spc="3" dirty="0">
                <a:solidFill>
                  <a:prstClr val="black"/>
                </a:solidFill>
                <a:latin typeface="Verdana"/>
                <a:cs typeface="Verdana"/>
              </a:rPr>
              <a:t>requires</a:t>
            </a:r>
            <a:r>
              <a:rPr sz="2244" dirty="0">
                <a:solidFill>
                  <a:prstClr val="black"/>
                </a:solidFill>
                <a:latin typeface="Verdana"/>
                <a:cs typeface="Verdana"/>
              </a:rPr>
              <a:t> </a:t>
            </a:r>
            <a:r>
              <a:rPr sz="2244" spc="6" dirty="0">
                <a:solidFill>
                  <a:prstClr val="black"/>
                </a:solidFill>
                <a:latin typeface="Verdana"/>
                <a:cs typeface="Verdana"/>
              </a:rPr>
              <a:t>a</a:t>
            </a:r>
            <a:r>
              <a:rPr sz="2244" dirty="0">
                <a:solidFill>
                  <a:prstClr val="black"/>
                </a:solidFill>
                <a:latin typeface="Verdana"/>
                <a:cs typeface="Verdana"/>
              </a:rPr>
              <a:t> </a:t>
            </a:r>
            <a:r>
              <a:rPr sz="2244" spc="3" dirty="0">
                <a:solidFill>
                  <a:prstClr val="black"/>
                </a:solidFill>
                <a:latin typeface="Verdana"/>
                <a:cs typeface="Verdana"/>
              </a:rPr>
              <a:t>lot</a:t>
            </a:r>
            <a:r>
              <a:rPr sz="2244" dirty="0">
                <a:solidFill>
                  <a:prstClr val="black"/>
                </a:solidFill>
                <a:latin typeface="Verdana"/>
                <a:cs typeface="Verdana"/>
              </a:rPr>
              <a:t> </a:t>
            </a:r>
            <a:r>
              <a:rPr sz="2244" spc="3" dirty="0">
                <a:solidFill>
                  <a:prstClr val="black"/>
                </a:solidFill>
                <a:latin typeface="Verdana"/>
                <a:cs typeface="Verdana"/>
              </a:rPr>
              <a:t>of</a:t>
            </a:r>
            <a:r>
              <a:rPr sz="2244" dirty="0">
                <a:solidFill>
                  <a:prstClr val="black"/>
                </a:solidFill>
                <a:latin typeface="Verdana"/>
                <a:cs typeface="Verdana"/>
              </a:rPr>
              <a:t> </a:t>
            </a:r>
            <a:r>
              <a:rPr sz="2244" spc="6" dirty="0">
                <a:solidFill>
                  <a:prstClr val="black"/>
                </a:solidFill>
                <a:latin typeface="Verdana"/>
                <a:cs typeface="Verdana"/>
              </a:rPr>
              <a:t>time</a:t>
            </a:r>
            <a:r>
              <a:rPr sz="2244" dirty="0">
                <a:solidFill>
                  <a:prstClr val="black"/>
                </a:solidFill>
                <a:latin typeface="Verdana"/>
                <a:cs typeface="Verdana"/>
              </a:rPr>
              <a:t> </a:t>
            </a:r>
            <a:r>
              <a:rPr sz="2244" spc="3" dirty="0">
                <a:solidFill>
                  <a:prstClr val="black"/>
                </a:solidFill>
                <a:latin typeface="Verdana"/>
                <a:cs typeface="Verdana"/>
              </a:rPr>
              <a:t>of</a:t>
            </a:r>
            <a:r>
              <a:rPr sz="2244" dirty="0">
                <a:solidFill>
                  <a:prstClr val="black"/>
                </a:solidFill>
                <a:latin typeface="Verdana"/>
                <a:cs typeface="Verdana"/>
              </a:rPr>
              <a:t> </a:t>
            </a:r>
            <a:r>
              <a:rPr sz="2244" spc="3" dirty="0">
                <a:solidFill>
                  <a:prstClr val="black"/>
                </a:solidFill>
                <a:latin typeface="Verdana"/>
                <a:cs typeface="Verdana"/>
              </a:rPr>
              <a:t>people</a:t>
            </a:r>
            <a:endParaRPr sz="2244">
              <a:solidFill>
                <a:prstClr val="black"/>
              </a:solidFill>
              <a:latin typeface="Verdana"/>
              <a:cs typeface="Verdana"/>
            </a:endParaRPr>
          </a:p>
          <a:p>
            <a:pPr marL="294574" indent="-287257" defTabSz="554492">
              <a:spcBef>
                <a:spcPts val="2426"/>
              </a:spcBef>
              <a:buSzPct val="79729"/>
              <a:buFontTx/>
              <a:buChar char="•"/>
              <a:tabLst>
                <a:tab pos="294574" algn="l"/>
                <a:tab pos="294958" algn="l"/>
              </a:tabLst>
            </a:pPr>
            <a:r>
              <a:rPr sz="2244" spc="6" dirty="0">
                <a:solidFill>
                  <a:prstClr val="black"/>
                </a:solidFill>
                <a:latin typeface="Verdana"/>
                <a:cs typeface="Verdana"/>
              </a:rPr>
              <a:t>(So</a:t>
            </a:r>
            <a:r>
              <a:rPr sz="2244" spc="-12" dirty="0">
                <a:solidFill>
                  <a:prstClr val="black"/>
                </a:solidFill>
                <a:latin typeface="Verdana"/>
                <a:cs typeface="Verdana"/>
              </a:rPr>
              <a:t> </a:t>
            </a:r>
            <a:r>
              <a:rPr sz="2244" dirty="0">
                <a:solidFill>
                  <a:prstClr val="black"/>
                </a:solidFill>
                <a:latin typeface="Verdana"/>
                <a:cs typeface="Verdana"/>
              </a:rPr>
              <a:t>it's</a:t>
            </a:r>
            <a:r>
              <a:rPr sz="2244" spc="-9" dirty="0">
                <a:solidFill>
                  <a:prstClr val="black"/>
                </a:solidFill>
                <a:latin typeface="Verdana"/>
                <a:cs typeface="Verdana"/>
              </a:rPr>
              <a:t> </a:t>
            </a:r>
            <a:r>
              <a:rPr sz="2244" spc="3" dirty="0">
                <a:solidFill>
                  <a:prstClr val="black"/>
                </a:solidFill>
                <a:latin typeface="Verdana"/>
                <a:cs typeface="Verdana"/>
              </a:rPr>
              <a:t>expensive)</a:t>
            </a:r>
            <a:endParaRPr sz="2244">
              <a:solidFill>
                <a:prstClr val="black"/>
              </a:solidFill>
              <a:latin typeface="Verdana"/>
              <a:cs typeface="Verdana"/>
            </a:endParaRPr>
          </a:p>
          <a:p>
            <a:pPr marL="294574" marR="3081" indent="-287257" defTabSz="554492">
              <a:lnSpc>
                <a:spcPct val="120300"/>
              </a:lnSpc>
              <a:spcBef>
                <a:spcPts val="1883"/>
              </a:spcBef>
              <a:buSzPct val="79729"/>
              <a:buFontTx/>
              <a:buChar char="•"/>
              <a:tabLst>
                <a:tab pos="294574" algn="l"/>
                <a:tab pos="294958" algn="l"/>
              </a:tabLst>
            </a:pPr>
            <a:r>
              <a:rPr sz="2244" spc="3" dirty="0">
                <a:solidFill>
                  <a:prstClr val="black"/>
                </a:solidFill>
                <a:latin typeface="Verdana"/>
                <a:cs typeface="Verdana"/>
              </a:rPr>
              <a:t>Not </a:t>
            </a:r>
            <a:r>
              <a:rPr sz="2244" spc="6" dirty="0">
                <a:solidFill>
                  <a:prstClr val="black"/>
                </a:solidFill>
                <a:latin typeface="Verdana"/>
                <a:cs typeface="Verdana"/>
              </a:rPr>
              <a:t>a </a:t>
            </a:r>
            <a:r>
              <a:rPr sz="2244" spc="3" dirty="0">
                <a:solidFill>
                  <a:prstClr val="black"/>
                </a:solidFill>
                <a:latin typeface="Verdana"/>
                <a:cs typeface="Verdana"/>
              </a:rPr>
              <a:t>profitable business </a:t>
            </a:r>
            <a:r>
              <a:rPr sz="2244" spc="6" dirty="0">
                <a:solidFill>
                  <a:prstClr val="black"/>
                </a:solidFill>
                <a:latin typeface="Verdana"/>
                <a:cs typeface="Verdana"/>
              </a:rPr>
              <a:t>case </a:t>
            </a:r>
            <a:r>
              <a:rPr sz="2244" spc="3" dirty="0">
                <a:solidFill>
                  <a:prstClr val="black"/>
                </a:solidFill>
                <a:latin typeface="Verdana"/>
                <a:cs typeface="Verdana"/>
              </a:rPr>
              <a:t>for universities, but </a:t>
            </a:r>
            <a:r>
              <a:rPr sz="2244" dirty="0">
                <a:solidFill>
                  <a:prstClr val="black"/>
                </a:solidFill>
                <a:latin typeface="Verdana"/>
                <a:cs typeface="Verdana"/>
              </a:rPr>
              <a:t>it </a:t>
            </a:r>
            <a:r>
              <a:rPr sz="2244" spc="3" dirty="0">
                <a:solidFill>
                  <a:prstClr val="black"/>
                </a:solidFill>
                <a:latin typeface="Verdana"/>
                <a:cs typeface="Verdana"/>
              </a:rPr>
              <a:t>is for </a:t>
            </a:r>
            <a:r>
              <a:rPr sz="2244" spc="-782" dirty="0">
                <a:solidFill>
                  <a:prstClr val="black"/>
                </a:solidFill>
                <a:latin typeface="Verdana"/>
                <a:cs typeface="Verdana"/>
              </a:rPr>
              <a:t> </a:t>
            </a:r>
            <a:r>
              <a:rPr sz="2244" spc="3" dirty="0">
                <a:solidFill>
                  <a:prstClr val="black"/>
                </a:solidFill>
                <a:latin typeface="Verdana"/>
                <a:cs typeface="Verdana"/>
              </a:rPr>
              <a:t>society</a:t>
            </a:r>
            <a:r>
              <a:rPr sz="2244" dirty="0">
                <a:solidFill>
                  <a:prstClr val="black"/>
                </a:solidFill>
                <a:latin typeface="Verdana"/>
                <a:cs typeface="Verdana"/>
              </a:rPr>
              <a:t> </a:t>
            </a:r>
            <a:r>
              <a:rPr sz="2244" spc="6" dirty="0">
                <a:solidFill>
                  <a:prstClr val="black"/>
                </a:solidFill>
                <a:latin typeface="Verdana"/>
                <a:cs typeface="Verdana"/>
              </a:rPr>
              <a:t>as</a:t>
            </a:r>
            <a:r>
              <a:rPr sz="2244" spc="3" dirty="0">
                <a:solidFill>
                  <a:prstClr val="black"/>
                </a:solidFill>
                <a:latin typeface="Verdana"/>
                <a:cs typeface="Verdana"/>
              </a:rPr>
              <a:t> </a:t>
            </a:r>
            <a:r>
              <a:rPr sz="2244" spc="6" dirty="0">
                <a:solidFill>
                  <a:prstClr val="black"/>
                </a:solidFill>
                <a:latin typeface="Verdana"/>
                <a:cs typeface="Verdana"/>
              </a:rPr>
              <a:t>a</a:t>
            </a:r>
            <a:r>
              <a:rPr sz="2244" spc="3" dirty="0">
                <a:solidFill>
                  <a:prstClr val="black"/>
                </a:solidFill>
                <a:latin typeface="Verdana"/>
                <a:cs typeface="Verdana"/>
              </a:rPr>
              <a:t> whole</a:t>
            </a:r>
            <a:endParaRPr sz="2244">
              <a:solidFill>
                <a:prstClr val="black"/>
              </a:solidFill>
              <a:latin typeface="Verdana"/>
              <a:cs typeface="Verdana"/>
            </a:endParaRPr>
          </a:p>
          <a:p>
            <a:pPr marL="294574" marR="17328" indent="-287257" defTabSz="554492">
              <a:lnSpc>
                <a:spcPct val="120300"/>
              </a:lnSpc>
              <a:spcBef>
                <a:spcPts val="1880"/>
              </a:spcBef>
              <a:buSzPct val="79729"/>
              <a:buFontTx/>
              <a:buChar char="•"/>
              <a:tabLst>
                <a:tab pos="294574" algn="l"/>
                <a:tab pos="294958" algn="l"/>
              </a:tabLst>
            </a:pPr>
            <a:r>
              <a:rPr sz="2244" spc="-3" dirty="0">
                <a:solidFill>
                  <a:prstClr val="black"/>
                </a:solidFill>
                <a:latin typeface="Verdana"/>
                <a:cs typeface="Verdana"/>
              </a:rPr>
              <a:t>Requires </a:t>
            </a:r>
            <a:r>
              <a:rPr sz="2244" spc="3" dirty="0">
                <a:solidFill>
                  <a:prstClr val="black"/>
                </a:solidFill>
                <a:latin typeface="Verdana"/>
                <a:cs typeface="Verdana"/>
              </a:rPr>
              <a:t>culture </a:t>
            </a:r>
            <a:r>
              <a:rPr sz="2244" spc="6" dirty="0">
                <a:solidFill>
                  <a:prstClr val="black"/>
                </a:solidFill>
                <a:latin typeface="Verdana"/>
                <a:cs typeface="Verdana"/>
              </a:rPr>
              <a:t>&amp; </a:t>
            </a:r>
            <a:r>
              <a:rPr sz="2244" spc="3" dirty="0">
                <a:solidFill>
                  <a:prstClr val="black"/>
                </a:solidFill>
                <a:latin typeface="Verdana"/>
                <a:cs typeface="Verdana"/>
              </a:rPr>
              <a:t>incentives that reward faculty focus on </a:t>
            </a:r>
            <a:r>
              <a:rPr sz="2244" spc="-782" dirty="0">
                <a:solidFill>
                  <a:prstClr val="black"/>
                </a:solidFill>
                <a:latin typeface="Verdana"/>
                <a:cs typeface="Verdana"/>
              </a:rPr>
              <a:t> </a:t>
            </a:r>
            <a:r>
              <a:rPr sz="2244" spc="3" dirty="0">
                <a:solidFill>
                  <a:prstClr val="black"/>
                </a:solidFill>
                <a:latin typeface="Verdana"/>
                <a:cs typeface="Verdana"/>
              </a:rPr>
              <a:t>impact</a:t>
            </a:r>
            <a:endParaRPr sz="2244">
              <a:solidFill>
                <a:prstClr val="black"/>
              </a:solidFill>
              <a:latin typeface="Verdana"/>
              <a:cs typeface="Verdana"/>
            </a:endParaRPr>
          </a:p>
        </p:txBody>
      </p:sp>
      <p:grpSp>
        <p:nvGrpSpPr>
          <p:cNvPr id="4" name="object 4"/>
          <p:cNvGrpSpPr/>
          <p:nvPr/>
        </p:nvGrpSpPr>
        <p:grpSpPr>
          <a:xfrm>
            <a:off x="8688332" y="277402"/>
            <a:ext cx="3279980" cy="2627296"/>
            <a:chOff x="14326998" y="457456"/>
            <a:chExt cx="5408930" cy="4332605"/>
          </a:xfrm>
        </p:grpSpPr>
        <p:pic>
          <p:nvPicPr>
            <p:cNvPr id="5" name="object 5"/>
            <p:cNvPicPr/>
            <p:nvPr/>
          </p:nvPicPr>
          <p:blipFill>
            <a:blip r:embed="rId2" cstate="print"/>
            <a:stretch>
              <a:fillRect/>
            </a:stretch>
          </p:blipFill>
          <p:spPr>
            <a:xfrm>
              <a:off x="14326998" y="457456"/>
              <a:ext cx="5408745" cy="4332075"/>
            </a:xfrm>
            <a:prstGeom prst="rect">
              <a:avLst/>
            </a:prstGeom>
          </p:spPr>
        </p:pic>
        <p:pic>
          <p:nvPicPr>
            <p:cNvPr id="6" name="object 6"/>
            <p:cNvPicPr/>
            <p:nvPr/>
          </p:nvPicPr>
          <p:blipFill>
            <a:blip r:embed="rId3" cstate="print"/>
            <a:stretch>
              <a:fillRect/>
            </a:stretch>
          </p:blipFill>
          <p:spPr>
            <a:xfrm>
              <a:off x="14354076" y="484531"/>
              <a:ext cx="5324978" cy="4248308"/>
            </a:xfrm>
            <a:prstGeom prst="rect">
              <a:avLst/>
            </a:prstGeom>
          </p:spPr>
        </p:pic>
      </p:grpSp>
    </p:spTree>
    <p:extLst>
      <p:ext uri="{BB962C8B-B14F-4D97-AF65-F5344CB8AC3E}">
        <p14:creationId xmlns:p14="http://schemas.microsoft.com/office/powerpoint/2010/main" val="693860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1520825"/>
            <a:ext cx="12192000" cy="4579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Platshållare för innehåll 1"/>
          <p:cNvSpPr>
            <a:spLocks noGrp="1"/>
          </p:cNvSpPr>
          <p:nvPr>
            <p:ph idx="4294967295"/>
          </p:nvPr>
        </p:nvSpPr>
        <p:spPr>
          <a:xfrm>
            <a:off x="0" y="1987550"/>
            <a:ext cx="5180013" cy="3709988"/>
          </a:xfrm>
        </p:spPr>
        <p:txBody>
          <a:bodyPr/>
          <a:lstStyle/>
          <a:p>
            <a:r>
              <a:rPr lang="sv-SE" dirty="0"/>
              <a:t>text</a:t>
            </a:r>
          </a:p>
        </p:txBody>
      </p:sp>
      <p:sp>
        <p:nvSpPr>
          <p:cNvPr id="7" name="Rektangel 6"/>
          <p:cNvSpPr/>
          <p:nvPr/>
        </p:nvSpPr>
        <p:spPr>
          <a:xfrm>
            <a:off x="0" y="1520825"/>
            <a:ext cx="6096000" cy="457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6AF98F8-561C-6145-A219-EE61F3E17FC8}"/>
              </a:ext>
            </a:extLst>
          </p:cNvPr>
          <p:cNvSpPr/>
          <p:nvPr/>
        </p:nvSpPr>
        <p:spPr>
          <a:xfrm>
            <a:off x="334964" y="1628775"/>
            <a:ext cx="5400992" cy="4321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nchorCtr="1"/>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Riksbankens Jubileumsfond </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(RJ)</a:t>
            </a:r>
            <a:b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b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is an independent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foundation</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with</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the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goal</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of</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promoting</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and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supporting</a:t>
            </a:r>
            <a:b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b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research in the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Humanities</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and  Social Sciences </a:t>
            </a: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with</a:t>
            </a:r>
            <a:b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br>
            <a:r>
              <a:rPr kumimoji="0" lang="sv-SE" sz="2400" b="0" i="0" u="none" strike="noStrike" kern="1200" cap="none" spc="0" normalizeH="0" baseline="0" noProof="0" dirty="0" err="1">
                <a:ln>
                  <a:noFill/>
                </a:ln>
                <a:solidFill>
                  <a:srgbClr val="4472C4">
                    <a:lumMod val="60000"/>
                    <a:lumOff val="40000"/>
                  </a:srgbClr>
                </a:solidFill>
                <a:effectLst/>
                <a:uLnTx/>
                <a:uFillTx/>
                <a:latin typeface="Calibri" panose="020F0502020204030204"/>
                <a:ea typeface="+mn-ea"/>
                <a:cs typeface="+mn-cs"/>
              </a:rPr>
              <a:t>links</a:t>
            </a:r>
            <a:r>
              <a:rPr kumimoji="0" lang="sv-SE" sz="24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 to Sweden.</a:t>
            </a:r>
          </a:p>
        </p:txBody>
      </p:sp>
      <p:pic>
        <p:nvPicPr>
          <p:cNvPr id="9" name="Bildobjekt 8">
            <a:extLst>
              <a:ext uri="{FF2B5EF4-FFF2-40B4-BE49-F238E27FC236}">
                <a16:creationId xmlns:a16="http://schemas.microsoft.com/office/drawing/2014/main" id="{D5C2FC5C-D3B1-4FE9-8A9B-3288C2B4D884}"/>
              </a:ext>
            </a:extLst>
          </p:cNvPr>
          <p:cNvPicPr>
            <a:picLocks noChangeAspect="1"/>
          </p:cNvPicPr>
          <p:nvPr/>
        </p:nvPicPr>
        <p:blipFill>
          <a:blip r:embed="rId3"/>
          <a:stretch>
            <a:fillRect/>
          </a:stretch>
        </p:blipFill>
        <p:spPr>
          <a:xfrm>
            <a:off x="7702296" y="2670746"/>
            <a:ext cx="2883408" cy="2237232"/>
          </a:xfrm>
          <a:prstGeom prst="rect">
            <a:avLst/>
          </a:prstGeom>
        </p:spPr>
      </p:pic>
      <p:sp>
        <p:nvSpPr>
          <p:cNvPr id="11" name="Platshållare för datum 10"/>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4391F5-2577-B644-98D3-52DB90A8C783}"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Platshållare för bildnumm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F4BD-4C73-144D-875C-8105CA6FE4B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273007"/>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9775" y="121730"/>
            <a:ext cx="1994547" cy="1297509"/>
          </a:xfrm>
          <a:prstGeom prst="rect">
            <a:avLst/>
          </a:prstGeom>
        </p:spPr>
        <p:txBody>
          <a:bodyPr vert="horz" wrap="square" lIns="0" tIns="9627" rIns="0" bIns="0" rtlCol="0">
            <a:spAutoFit/>
          </a:bodyPr>
          <a:lstStyle/>
          <a:p>
            <a:pPr marL="8086">
              <a:spcBef>
                <a:spcPts val="76"/>
              </a:spcBef>
            </a:pPr>
            <a:r>
              <a:rPr spc="6" dirty="0"/>
              <a:t>Inspired</a:t>
            </a:r>
            <a:r>
              <a:rPr spc="-39" dirty="0"/>
              <a:t> </a:t>
            </a:r>
            <a:r>
              <a:rPr spc="3" dirty="0"/>
              <a:t>by:</a:t>
            </a:r>
          </a:p>
        </p:txBody>
      </p:sp>
      <p:graphicFrame>
        <p:nvGraphicFramePr>
          <p:cNvPr id="3" name="object 3"/>
          <p:cNvGraphicFramePr>
            <a:graphicFrameLocks noGrp="1"/>
          </p:cNvGraphicFramePr>
          <p:nvPr/>
        </p:nvGraphicFramePr>
        <p:xfrm>
          <a:off x="676655" y="2045140"/>
          <a:ext cx="11149930" cy="7082086"/>
        </p:xfrm>
        <a:graphic>
          <a:graphicData uri="http://schemas.openxmlformats.org/drawingml/2006/table">
            <a:tbl>
              <a:tblPr firstRow="1" bandRow="1">
                <a:tableStyleId>{2D5ABB26-0587-4C30-8999-92F81FD0307C}</a:tableStyleId>
              </a:tblPr>
              <a:tblGrid>
                <a:gridCol w="3087833">
                  <a:extLst>
                    <a:ext uri="{9D8B030D-6E8A-4147-A177-3AD203B41FA5}">
                      <a16:colId xmlns:a16="http://schemas.microsoft.com/office/drawing/2014/main" val="20000"/>
                    </a:ext>
                  </a:extLst>
                </a:gridCol>
                <a:gridCol w="2687366">
                  <a:extLst>
                    <a:ext uri="{9D8B030D-6E8A-4147-A177-3AD203B41FA5}">
                      <a16:colId xmlns:a16="http://schemas.microsoft.com/office/drawing/2014/main" val="20001"/>
                    </a:ext>
                  </a:extLst>
                </a:gridCol>
                <a:gridCol w="2687365">
                  <a:extLst>
                    <a:ext uri="{9D8B030D-6E8A-4147-A177-3AD203B41FA5}">
                      <a16:colId xmlns:a16="http://schemas.microsoft.com/office/drawing/2014/main" val="20002"/>
                    </a:ext>
                  </a:extLst>
                </a:gridCol>
                <a:gridCol w="2687366">
                  <a:extLst>
                    <a:ext uri="{9D8B030D-6E8A-4147-A177-3AD203B41FA5}">
                      <a16:colId xmlns:a16="http://schemas.microsoft.com/office/drawing/2014/main" val="20003"/>
                    </a:ext>
                  </a:extLst>
                </a:gridCol>
              </a:tblGrid>
              <a:tr h="587918">
                <a:tc>
                  <a:txBody>
                    <a:bodyPr/>
                    <a:lstStyle/>
                    <a:p>
                      <a:pPr marL="46990">
                        <a:lnSpc>
                          <a:spcPct val="100000"/>
                        </a:lnSpc>
                        <a:spcBef>
                          <a:spcPts val="1800"/>
                        </a:spcBef>
                      </a:pPr>
                      <a:r>
                        <a:rPr sz="2000" i="1" spc="-140" dirty="0">
                          <a:latin typeface="Arial"/>
                          <a:cs typeface="Arial"/>
                        </a:rPr>
                        <a:t>Teams</a:t>
                      </a:r>
                      <a:endParaRPr sz="2000">
                        <a:latin typeface="Arial"/>
                        <a:cs typeface="Arial"/>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204" dirty="0">
                          <a:latin typeface="SimSun"/>
                          <a:cs typeface="SimSun"/>
                        </a:rPr>
                        <a:t>≈</a:t>
                      </a:r>
                      <a:r>
                        <a:rPr sz="2000" spc="-204" dirty="0">
                          <a:latin typeface="Trebuchet MS"/>
                          <a:cs typeface="Trebuchet MS"/>
                        </a:rPr>
                        <a:t>1.000</a:t>
                      </a:r>
                      <a:endParaRPr sz="2000">
                        <a:latin typeface="Trebuchet MS"/>
                        <a:cs typeface="Trebuchet MS"/>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32</a:t>
                      </a:r>
                      <a:endParaRPr sz="2000">
                        <a:latin typeface="Trebuchet MS"/>
                        <a:cs typeface="Trebuchet MS"/>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56</a:t>
                      </a:r>
                      <a:endParaRPr sz="2000">
                        <a:latin typeface="Trebuchet MS"/>
                        <a:cs typeface="Trebuchet MS"/>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0"/>
                  </a:ext>
                </a:extLst>
              </a:tr>
              <a:tr h="587918">
                <a:tc>
                  <a:txBody>
                    <a:bodyPr/>
                    <a:lstStyle/>
                    <a:p>
                      <a:pPr marL="46990">
                        <a:lnSpc>
                          <a:spcPct val="100000"/>
                        </a:lnSpc>
                        <a:spcBef>
                          <a:spcPts val="1800"/>
                        </a:spcBef>
                      </a:pPr>
                      <a:r>
                        <a:rPr sz="2000" i="1" spc="-15" dirty="0">
                          <a:latin typeface="Arial"/>
                          <a:cs typeface="Arial"/>
                        </a:rPr>
                        <a:t>Program</a:t>
                      </a:r>
                      <a:r>
                        <a:rPr sz="2000" i="1" spc="-25" dirty="0">
                          <a:latin typeface="Arial"/>
                          <a:cs typeface="Arial"/>
                        </a:rPr>
                        <a:t> </a:t>
                      </a:r>
                      <a:r>
                        <a:rPr sz="2000" i="1" spc="30" dirty="0">
                          <a:latin typeface="Arial"/>
                          <a:cs typeface="Arial"/>
                        </a:rPr>
                        <a:t>costs</a:t>
                      </a:r>
                      <a:endParaRPr sz="2000">
                        <a:latin typeface="Arial"/>
                        <a:cs typeface="Arial"/>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dirty="0">
                          <a:latin typeface="SimSun"/>
                          <a:cs typeface="SimSun"/>
                        </a:rPr>
                        <a:t>≈</a:t>
                      </a:r>
                      <a:r>
                        <a:rPr sz="2000" dirty="0">
                          <a:latin typeface="Trebuchet MS"/>
                          <a:cs typeface="Trebuchet MS"/>
                        </a:rPr>
                        <a:t>100</a:t>
                      </a:r>
                      <a:r>
                        <a:rPr sz="2000" spc="-80" dirty="0">
                          <a:latin typeface="Trebuchet MS"/>
                          <a:cs typeface="Trebuchet MS"/>
                        </a:rPr>
                        <a:t> </a:t>
                      </a:r>
                      <a:r>
                        <a:rPr sz="2000" dirty="0">
                          <a:latin typeface="Trebuchet MS"/>
                          <a:cs typeface="Trebuchet MS"/>
                        </a:rPr>
                        <a:t>M</a:t>
                      </a:r>
                      <a:r>
                        <a:rPr sz="200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30" dirty="0">
                          <a:latin typeface="Trebuchet MS"/>
                          <a:cs typeface="Trebuchet MS"/>
                        </a:rPr>
                        <a:t>7,5</a:t>
                      </a:r>
                      <a:r>
                        <a:rPr sz="2000" spc="-125" dirty="0">
                          <a:latin typeface="Trebuchet MS"/>
                          <a:cs typeface="Trebuchet MS"/>
                        </a:rPr>
                        <a:t> </a:t>
                      </a:r>
                      <a:r>
                        <a:rPr sz="2000" spc="-470" dirty="0">
                          <a:latin typeface="Trebuchet MS"/>
                          <a:cs typeface="Trebuchet MS"/>
                        </a:rPr>
                        <a:t>M</a:t>
                      </a:r>
                      <a:r>
                        <a:rPr sz="2000" spc="-47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18</a:t>
                      </a:r>
                      <a:r>
                        <a:rPr sz="2000" spc="-125" dirty="0">
                          <a:latin typeface="Trebuchet MS"/>
                          <a:cs typeface="Trebuchet MS"/>
                        </a:rPr>
                        <a:t> </a:t>
                      </a:r>
                      <a:r>
                        <a:rPr sz="2000" spc="-470" dirty="0">
                          <a:latin typeface="Trebuchet MS"/>
                          <a:cs typeface="Trebuchet MS"/>
                        </a:rPr>
                        <a:t>M</a:t>
                      </a:r>
                      <a:r>
                        <a:rPr sz="2000" spc="-47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1"/>
                  </a:ext>
                </a:extLst>
              </a:tr>
              <a:tr h="587918">
                <a:tc>
                  <a:txBody>
                    <a:bodyPr/>
                    <a:lstStyle/>
                    <a:p>
                      <a:pPr marL="46990">
                        <a:lnSpc>
                          <a:spcPct val="100000"/>
                        </a:lnSpc>
                        <a:spcBef>
                          <a:spcPts val="1800"/>
                        </a:spcBef>
                      </a:pPr>
                      <a:r>
                        <a:rPr sz="2000" i="1" spc="15" dirty="0">
                          <a:latin typeface="Arial"/>
                          <a:cs typeface="Arial"/>
                        </a:rPr>
                        <a:t>per</a:t>
                      </a:r>
                      <a:r>
                        <a:rPr sz="2000" i="1" spc="-35" dirty="0">
                          <a:latin typeface="Arial"/>
                          <a:cs typeface="Arial"/>
                        </a:rPr>
                        <a:t> </a:t>
                      </a:r>
                      <a:r>
                        <a:rPr sz="2000" i="1" spc="-5" dirty="0">
                          <a:latin typeface="Arial"/>
                          <a:cs typeface="Arial"/>
                        </a:rPr>
                        <a:t>team</a:t>
                      </a:r>
                      <a:endParaRPr sz="2000">
                        <a:latin typeface="Arial"/>
                        <a:cs typeface="Arial"/>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100</a:t>
                      </a:r>
                      <a:r>
                        <a:rPr sz="2000" spc="-125" dirty="0">
                          <a:latin typeface="Trebuchet MS"/>
                          <a:cs typeface="Trebuchet MS"/>
                        </a:rPr>
                        <a:t> </a:t>
                      </a:r>
                      <a:r>
                        <a:rPr sz="2000" spc="-710" dirty="0">
                          <a:latin typeface="Trebuchet MS"/>
                          <a:cs typeface="Trebuchet MS"/>
                        </a:rPr>
                        <a:t>k</a:t>
                      </a:r>
                      <a:r>
                        <a:rPr sz="2000" spc="-71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234</a:t>
                      </a:r>
                      <a:r>
                        <a:rPr sz="2000" spc="-125" dirty="0">
                          <a:latin typeface="Trebuchet MS"/>
                          <a:cs typeface="Trebuchet MS"/>
                        </a:rPr>
                        <a:t> </a:t>
                      </a:r>
                      <a:r>
                        <a:rPr sz="2000" spc="-710" dirty="0">
                          <a:latin typeface="Trebuchet MS"/>
                          <a:cs typeface="Trebuchet MS"/>
                        </a:rPr>
                        <a:t>k</a:t>
                      </a:r>
                      <a:r>
                        <a:rPr sz="2000" spc="-71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320</a:t>
                      </a:r>
                      <a:r>
                        <a:rPr sz="2000" spc="-125" dirty="0">
                          <a:latin typeface="Trebuchet MS"/>
                          <a:cs typeface="Trebuchet MS"/>
                        </a:rPr>
                        <a:t> </a:t>
                      </a:r>
                      <a:r>
                        <a:rPr sz="2000" spc="-710" dirty="0">
                          <a:latin typeface="Trebuchet MS"/>
                          <a:cs typeface="Trebuchet MS"/>
                        </a:rPr>
                        <a:t>k</a:t>
                      </a:r>
                      <a:r>
                        <a:rPr sz="2000" spc="-71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2"/>
                  </a:ext>
                </a:extLst>
              </a:tr>
              <a:tr h="587918">
                <a:tc>
                  <a:txBody>
                    <a:bodyPr/>
                    <a:lstStyle/>
                    <a:p>
                      <a:pPr marL="46990">
                        <a:lnSpc>
                          <a:spcPct val="100000"/>
                        </a:lnSpc>
                        <a:spcBef>
                          <a:spcPts val="1800"/>
                        </a:spcBef>
                      </a:pPr>
                      <a:r>
                        <a:rPr sz="2000" i="1" spc="15" dirty="0">
                          <a:latin typeface="Arial"/>
                          <a:cs typeface="Arial"/>
                        </a:rPr>
                        <a:t>Follow</a:t>
                      </a:r>
                      <a:r>
                        <a:rPr sz="2000" i="1" spc="-20" dirty="0">
                          <a:latin typeface="Arial"/>
                          <a:cs typeface="Arial"/>
                        </a:rPr>
                        <a:t> </a:t>
                      </a:r>
                      <a:r>
                        <a:rPr sz="2000" i="1" spc="25" dirty="0">
                          <a:latin typeface="Arial"/>
                          <a:cs typeface="Arial"/>
                        </a:rPr>
                        <a:t>on</a:t>
                      </a:r>
                      <a:r>
                        <a:rPr sz="2000" i="1" spc="-15" dirty="0">
                          <a:latin typeface="Arial"/>
                          <a:cs typeface="Arial"/>
                        </a:rPr>
                        <a:t> </a:t>
                      </a:r>
                      <a:r>
                        <a:rPr sz="2000" i="1" spc="30" dirty="0">
                          <a:latin typeface="Arial"/>
                          <a:cs typeface="Arial"/>
                        </a:rPr>
                        <a:t>funding</a:t>
                      </a:r>
                      <a:endParaRPr sz="2000">
                        <a:latin typeface="Arial"/>
                        <a:cs typeface="Arial"/>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dirty="0">
                          <a:latin typeface="SimSun"/>
                          <a:cs typeface="SimSun"/>
                        </a:rPr>
                        <a:t>≈</a:t>
                      </a:r>
                      <a:r>
                        <a:rPr sz="2000" spc="-735" dirty="0">
                          <a:latin typeface="SimSun"/>
                          <a:cs typeface="SimSun"/>
                        </a:rPr>
                        <a:t> </a:t>
                      </a:r>
                      <a:r>
                        <a:rPr sz="2000" dirty="0">
                          <a:latin typeface="Trebuchet MS"/>
                          <a:cs typeface="Trebuchet MS"/>
                        </a:rPr>
                        <a:t>2.000</a:t>
                      </a:r>
                      <a:r>
                        <a:rPr sz="2000" spc="-80" dirty="0">
                          <a:latin typeface="Trebuchet MS"/>
                          <a:cs typeface="Trebuchet MS"/>
                        </a:rPr>
                        <a:t> </a:t>
                      </a:r>
                      <a:r>
                        <a:rPr sz="2000" dirty="0">
                          <a:latin typeface="Trebuchet MS"/>
                          <a:cs typeface="Trebuchet MS"/>
                        </a:rPr>
                        <a:t>M</a:t>
                      </a:r>
                      <a:r>
                        <a:rPr sz="200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124</a:t>
                      </a:r>
                      <a:r>
                        <a:rPr sz="2000" spc="-120" dirty="0">
                          <a:latin typeface="Trebuchet MS"/>
                          <a:cs typeface="Trebuchet MS"/>
                        </a:rPr>
                        <a:t> </a:t>
                      </a:r>
                      <a:r>
                        <a:rPr sz="2000" spc="-470" dirty="0">
                          <a:latin typeface="Trebuchet MS"/>
                          <a:cs typeface="Trebuchet MS"/>
                        </a:rPr>
                        <a:t>M</a:t>
                      </a:r>
                      <a:r>
                        <a:rPr sz="2000" spc="-47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100" dirty="0">
                          <a:latin typeface="Trebuchet MS"/>
                          <a:cs typeface="Trebuchet MS"/>
                        </a:rPr>
                        <a:t>150</a:t>
                      </a:r>
                      <a:r>
                        <a:rPr sz="2000" spc="-120" dirty="0">
                          <a:latin typeface="Trebuchet MS"/>
                          <a:cs typeface="Trebuchet MS"/>
                        </a:rPr>
                        <a:t> </a:t>
                      </a:r>
                      <a:r>
                        <a:rPr sz="2000" spc="-470" dirty="0">
                          <a:latin typeface="Trebuchet MS"/>
                          <a:cs typeface="Trebuchet MS"/>
                        </a:rPr>
                        <a:t>M</a:t>
                      </a:r>
                      <a:r>
                        <a:rPr sz="2000" spc="-47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3"/>
                  </a:ext>
                </a:extLst>
              </a:tr>
              <a:tr h="587918">
                <a:tc>
                  <a:txBody>
                    <a:bodyPr/>
                    <a:lstStyle/>
                    <a:p>
                      <a:pPr marL="46990">
                        <a:lnSpc>
                          <a:spcPct val="100000"/>
                        </a:lnSpc>
                        <a:spcBef>
                          <a:spcPts val="1800"/>
                        </a:spcBef>
                      </a:pPr>
                      <a:r>
                        <a:rPr sz="2000" i="1" spc="15" dirty="0">
                          <a:latin typeface="Arial"/>
                          <a:cs typeface="Arial"/>
                        </a:rPr>
                        <a:t>per</a:t>
                      </a:r>
                      <a:r>
                        <a:rPr sz="2000" i="1" spc="-35" dirty="0">
                          <a:latin typeface="Arial"/>
                          <a:cs typeface="Arial"/>
                        </a:rPr>
                        <a:t> </a:t>
                      </a:r>
                      <a:r>
                        <a:rPr sz="2000" i="1" spc="-5" dirty="0">
                          <a:latin typeface="Arial"/>
                          <a:cs typeface="Arial"/>
                        </a:rPr>
                        <a:t>team</a:t>
                      </a:r>
                      <a:endParaRPr sz="2000">
                        <a:latin typeface="Arial"/>
                        <a:cs typeface="Arial"/>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dirty="0">
                          <a:latin typeface="SimSun"/>
                          <a:cs typeface="SimSun"/>
                        </a:rPr>
                        <a:t>≈</a:t>
                      </a:r>
                      <a:r>
                        <a:rPr sz="2000" spc="-735" dirty="0">
                          <a:latin typeface="SimSun"/>
                          <a:cs typeface="SimSun"/>
                        </a:rPr>
                        <a:t> </a:t>
                      </a:r>
                      <a:r>
                        <a:rPr sz="2000" dirty="0">
                          <a:latin typeface="Trebuchet MS"/>
                          <a:cs typeface="Trebuchet MS"/>
                        </a:rPr>
                        <a:t>2</a:t>
                      </a:r>
                      <a:r>
                        <a:rPr sz="2000" spc="-80" dirty="0">
                          <a:latin typeface="Trebuchet MS"/>
                          <a:cs typeface="Trebuchet MS"/>
                        </a:rPr>
                        <a:t> </a:t>
                      </a:r>
                      <a:r>
                        <a:rPr sz="2000" dirty="0">
                          <a:latin typeface="Trebuchet MS"/>
                          <a:cs typeface="Trebuchet MS"/>
                        </a:rPr>
                        <a:t>M</a:t>
                      </a:r>
                      <a:r>
                        <a:rPr sz="200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30" dirty="0">
                          <a:latin typeface="Trebuchet MS"/>
                          <a:cs typeface="Trebuchet MS"/>
                        </a:rPr>
                        <a:t>3,9</a:t>
                      </a:r>
                      <a:r>
                        <a:rPr sz="2000" spc="-125" dirty="0">
                          <a:latin typeface="Trebuchet MS"/>
                          <a:cs typeface="Trebuchet MS"/>
                        </a:rPr>
                        <a:t> </a:t>
                      </a:r>
                      <a:r>
                        <a:rPr sz="2000" spc="-470" dirty="0">
                          <a:latin typeface="Trebuchet MS"/>
                          <a:cs typeface="Trebuchet MS"/>
                        </a:rPr>
                        <a:t>M</a:t>
                      </a:r>
                      <a:r>
                        <a:rPr sz="2000" spc="-47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800"/>
                        </a:spcBef>
                      </a:pPr>
                      <a:r>
                        <a:rPr sz="2000" spc="-30" dirty="0">
                          <a:latin typeface="Trebuchet MS"/>
                          <a:cs typeface="Trebuchet MS"/>
                        </a:rPr>
                        <a:t>2,6</a:t>
                      </a:r>
                      <a:r>
                        <a:rPr sz="2000" spc="-125" dirty="0">
                          <a:latin typeface="Trebuchet MS"/>
                          <a:cs typeface="Trebuchet MS"/>
                        </a:rPr>
                        <a:t> </a:t>
                      </a:r>
                      <a:r>
                        <a:rPr sz="2000" spc="-470" dirty="0">
                          <a:latin typeface="Trebuchet MS"/>
                          <a:cs typeface="Trebuchet MS"/>
                        </a:rPr>
                        <a:t>M</a:t>
                      </a:r>
                      <a:r>
                        <a:rPr sz="2000" spc="-470" dirty="0">
                          <a:latin typeface="SimSun"/>
                          <a:cs typeface="SimSun"/>
                        </a:rPr>
                        <a:t>€</a:t>
                      </a:r>
                      <a:endParaRPr sz="2000">
                        <a:latin typeface="SimSun"/>
                        <a:cs typeface="SimSun"/>
                      </a:endParaRPr>
                    </a:p>
                  </a:txBody>
                  <a:tcPr marL="0" marR="0" marT="13862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4"/>
                  </a:ext>
                </a:extLst>
              </a:tr>
              <a:tr h="712384">
                <a:tc>
                  <a:txBody>
                    <a:bodyPr/>
                    <a:lstStyle/>
                    <a:p>
                      <a:pPr marL="46990">
                        <a:lnSpc>
                          <a:spcPct val="100000"/>
                        </a:lnSpc>
                        <a:spcBef>
                          <a:spcPts val="2540"/>
                        </a:spcBef>
                      </a:pPr>
                      <a:r>
                        <a:rPr sz="2000" i="1" spc="-5" dirty="0">
                          <a:latin typeface="Arial"/>
                          <a:cs typeface="Arial"/>
                        </a:rPr>
                        <a:t>Focus</a:t>
                      </a:r>
                      <a:endParaRPr sz="2000">
                        <a:latin typeface="Arial"/>
                        <a:cs typeface="Arial"/>
                      </a:endParaRPr>
                    </a:p>
                  </a:txBody>
                  <a:tcPr marL="0" marR="0" marT="19561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marL="1195705" marR="1188085" indent="247650">
                        <a:lnSpc>
                          <a:spcPct val="100000"/>
                        </a:lnSpc>
                        <a:spcBef>
                          <a:spcPts val="560"/>
                        </a:spcBef>
                      </a:pPr>
                      <a:r>
                        <a:rPr sz="2000" spc="-70" dirty="0">
                          <a:latin typeface="Trebuchet MS"/>
                          <a:cs typeface="Trebuchet MS"/>
                        </a:rPr>
                        <a:t>Climate, </a:t>
                      </a:r>
                      <a:r>
                        <a:rPr sz="2000" spc="-65" dirty="0">
                          <a:latin typeface="Trebuchet MS"/>
                          <a:cs typeface="Trebuchet MS"/>
                        </a:rPr>
                        <a:t> </a:t>
                      </a:r>
                      <a:r>
                        <a:rPr sz="2000" spc="-80" dirty="0">
                          <a:latin typeface="Trebuchet MS"/>
                          <a:cs typeface="Trebuchet MS"/>
                        </a:rPr>
                        <a:t>early</a:t>
                      </a:r>
                      <a:r>
                        <a:rPr sz="2000" spc="-165" dirty="0">
                          <a:latin typeface="Trebuchet MS"/>
                          <a:cs typeface="Trebuchet MS"/>
                        </a:rPr>
                        <a:t> </a:t>
                      </a:r>
                      <a:r>
                        <a:rPr sz="2000" spc="55" dirty="0">
                          <a:latin typeface="Trebuchet MS"/>
                          <a:cs typeface="Trebuchet MS"/>
                        </a:rPr>
                        <a:t>stage</a:t>
                      </a:r>
                      <a:endParaRPr sz="2000">
                        <a:latin typeface="Trebuchet MS"/>
                        <a:cs typeface="Trebuchet MS"/>
                      </a:endParaRPr>
                    </a:p>
                  </a:txBody>
                  <a:tcPr marL="0" marR="0" marT="43127"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2540"/>
                        </a:spcBef>
                      </a:pPr>
                      <a:r>
                        <a:rPr sz="2000" spc="60" dirty="0">
                          <a:latin typeface="Trebuchet MS"/>
                          <a:cs typeface="Trebuchet MS"/>
                        </a:rPr>
                        <a:t>AI</a:t>
                      </a:r>
                      <a:r>
                        <a:rPr sz="2000" spc="-95" dirty="0">
                          <a:latin typeface="Trebuchet MS"/>
                          <a:cs typeface="Trebuchet MS"/>
                        </a:rPr>
                        <a:t> </a:t>
                      </a:r>
                      <a:r>
                        <a:rPr sz="2000" spc="-65" dirty="0">
                          <a:latin typeface="Trebuchet MS"/>
                          <a:cs typeface="Trebuchet MS"/>
                        </a:rPr>
                        <a:t>software,</a:t>
                      </a:r>
                      <a:r>
                        <a:rPr sz="2000" spc="-90" dirty="0">
                          <a:latin typeface="Trebuchet MS"/>
                          <a:cs typeface="Trebuchet MS"/>
                        </a:rPr>
                        <a:t> </a:t>
                      </a:r>
                      <a:r>
                        <a:rPr sz="2000" spc="-55" dirty="0">
                          <a:latin typeface="Trebuchet MS"/>
                          <a:cs typeface="Trebuchet MS"/>
                        </a:rPr>
                        <a:t>pre</a:t>
                      </a:r>
                      <a:r>
                        <a:rPr sz="2000" spc="-95" dirty="0">
                          <a:latin typeface="Trebuchet MS"/>
                          <a:cs typeface="Trebuchet MS"/>
                        </a:rPr>
                        <a:t> </a:t>
                      </a:r>
                      <a:r>
                        <a:rPr sz="2000" spc="90" dirty="0">
                          <a:latin typeface="Trebuchet MS"/>
                          <a:cs typeface="Trebuchet MS"/>
                        </a:rPr>
                        <a:t>seed</a:t>
                      </a:r>
                      <a:endParaRPr sz="2000">
                        <a:latin typeface="Trebuchet MS"/>
                        <a:cs typeface="Trebuchet MS"/>
                      </a:endParaRPr>
                    </a:p>
                  </a:txBody>
                  <a:tcPr marL="0" marR="0" marT="19561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2540"/>
                        </a:spcBef>
                      </a:pPr>
                      <a:r>
                        <a:rPr sz="2000" spc="-45" dirty="0">
                          <a:latin typeface="Trebuchet MS"/>
                          <a:cs typeface="Trebuchet MS"/>
                        </a:rPr>
                        <a:t>Energy,</a:t>
                      </a:r>
                      <a:r>
                        <a:rPr sz="2000" spc="-105" dirty="0">
                          <a:latin typeface="Trebuchet MS"/>
                          <a:cs typeface="Trebuchet MS"/>
                        </a:rPr>
                        <a:t> </a:t>
                      </a:r>
                      <a:r>
                        <a:rPr sz="2000" spc="-55" dirty="0">
                          <a:latin typeface="Trebuchet MS"/>
                          <a:cs typeface="Trebuchet MS"/>
                        </a:rPr>
                        <a:t>pre</a:t>
                      </a:r>
                      <a:r>
                        <a:rPr sz="2000" spc="-105" dirty="0">
                          <a:latin typeface="Trebuchet MS"/>
                          <a:cs typeface="Trebuchet MS"/>
                        </a:rPr>
                        <a:t> </a:t>
                      </a:r>
                      <a:r>
                        <a:rPr sz="2000" spc="90" dirty="0">
                          <a:latin typeface="Trebuchet MS"/>
                          <a:cs typeface="Trebuchet MS"/>
                        </a:rPr>
                        <a:t>seed</a:t>
                      </a:r>
                      <a:endParaRPr sz="2000">
                        <a:latin typeface="Trebuchet MS"/>
                        <a:cs typeface="Trebuchet MS"/>
                      </a:endParaRPr>
                    </a:p>
                  </a:txBody>
                  <a:tcPr marL="0" marR="0" marT="19561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5"/>
                  </a:ext>
                </a:extLst>
              </a:tr>
              <a:tr h="526002">
                <a:tc>
                  <a:txBody>
                    <a:bodyPr/>
                    <a:lstStyle/>
                    <a:p>
                      <a:pPr marL="46990">
                        <a:lnSpc>
                          <a:spcPct val="100000"/>
                        </a:lnSpc>
                        <a:spcBef>
                          <a:spcPts val="1385"/>
                        </a:spcBef>
                      </a:pPr>
                      <a:r>
                        <a:rPr sz="2000" i="1" spc="30" dirty="0">
                          <a:latin typeface="Arial"/>
                          <a:cs typeface="Arial"/>
                        </a:rPr>
                        <a:t>Multiplier/team</a:t>
                      </a:r>
                      <a:endParaRPr sz="2000">
                        <a:latin typeface="Arial"/>
                        <a:cs typeface="Arial"/>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385"/>
                        </a:spcBef>
                      </a:pPr>
                      <a:r>
                        <a:rPr sz="2000" spc="100" dirty="0">
                          <a:latin typeface="Trebuchet MS"/>
                          <a:cs typeface="Trebuchet MS"/>
                        </a:rPr>
                        <a:t>20</a:t>
                      </a:r>
                      <a:endParaRPr sz="2000">
                        <a:latin typeface="Trebuchet MS"/>
                        <a:cs typeface="Trebuchet MS"/>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385"/>
                        </a:spcBef>
                      </a:pPr>
                      <a:r>
                        <a:rPr sz="2000" spc="100" dirty="0">
                          <a:latin typeface="Trebuchet MS"/>
                          <a:cs typeface="Trebuchet MS"/>
                        </a:rPr>
                        <a:t>16</a:t>
                      </a:r>
                      <a:endParaRPr sz="2000">
                        <a:latin typeface="Trebuchet MS"/>
                        <a:cs typeface="Trebuchet MS"/>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385"/>
                        </a:spcBef>
                      </a:pPr>
                      <a:r>
                        <a:rPr sz="2000" dirty="0">
                          <a:latin typeface="Trebuchet MS"/>
                          <a:cs typeface="Trebuchet MS"/>
                        </a:rPr>
                        <a:t>8</a:t>
                      </a:r>
                      <a:endParaRPr sz="2000">
                        <a:latin typeface="Trebuchet MS"/>
                        <a:cs typeface="Trebuchet MS"/>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6"/>
                  </a:ext>
                </a:extLst>
              </a:tr>
              <a:tr h="525367">
                <a:tc>
                  <a:txBody>
                    <a:bodyPr/>
                    <a:lstStyle/>
                    <a:p>
                      <a:pPr marL="46990">
                        <a:lnSpc>
                          <a:spcPct val="100000"/>
                        </a:lnSpc>
                        <a:spcBef>
                          <a:spcPts val="1385"/>
                        </a:spcBef>
                      </a:pPr>
                      <a:r>
                        <a:rPr sz="2000" i="1" spc="10" dirty="0">
                          <a:latin typeface="Arial"/>
                          <a:cs typeface="Arial"/>
                        </a:rPr>
                        <a:t>Start</a:t>
                      </a:r>
                      <a:r>
                        <a:rPr sz="2000" i="1" spc="-40" dirty="0">
                          <a:latin typeface="Arial"/>
                          <a:cs typeface="Arial"/>
                        </a:rPr>
                        <a:t> </a:t>
                      </a:r>
                      <a:r>
                        <a:rPr sz="2000" i="1" spc="10" dirty="0">
                          <a:latin typeface="Arial"/>
                          <a:cs typeface="Arial"/>
                        </a:rPr>
                        <a:t>date</a:t>
                      </a:r>
                      <a:endParaRPr sz="2000">
                        <a:latin typeface="Arial"/>
                        <a:cs typeface="Arial"/>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385"/>
                        </a:spcBef>
                      </a:pPr>
                      <a:r>
                        <a:rPr sz="2000" spc="100" dirty="0">
                          <a:latin typeface="Trebuchet MS"/>
                          <a:cs typeface="Trebuchet MS"/>
                        </a:rPr>
                        <a:t>2012</a:t>
                      </a:r>
                      <a:endParaRPr sz="2000">
                        <a:latin typeface="Trebuchet MS"/>
                        <a:cs typeface="Trebuchet MS"/>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385"/>
                        </a:spcBef>
                      </a:pPr>
                      <a:r>
                        <a:rPr sz="2000" spc="100" dirty="0">
                          <a:latin typeface="Trebuchet MS"/>
                          <a:cs typeface="Trebuchet MS"/>
                        </a:rPr>
                        <a:t>2014</a:t>
                      </a:r>
                      <a:endParaRPr sz="2000">
                        <a:latin typeface="Trebuchet MS"/>
                        <a:cs typeface="Trebuchet MS"/>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tc>
                  <a:txBody>
                    <a:bodyPr/>
                    <a:lstStyle/>
                    <a:p>
                      <a:pPr algn="ctr">
                        <a:lnSpc>
                          <a:spcPct val="100000"/>
                        </a:lnSpc>
                        <a:spcBef>
                          <a:spcPts val="1385"/>
                        </a:spcBef>
                      </a:pPr>
                      <a:r>
                        <a:rPr sz="2000" spc="100" dirty="0">
                          <a:latin typeface="Trebuchet MS"/>
                          <a:cs typeface="Trebuchet MS"/>
                        </a:rPr>
                        <a:t>2014</a:t>
                      </a:r>
                      <a:endParaRPr sz="2000">
                        <a:latin typeface="Trebuchet MS"/>
                        <a:cs typeface="Trebuchet MS"/>
                      </a:endParaRPr>
                    </a:p>
                  </a:txBody>
                  <a:tcPr marL="0" marR="0" marT="106663" marB="0">
                    <a:lnL w="12700">
                      <a:solidFill>
                        <a:srgbClr val="B8B8B8"/>
                      </a:solidFill>
                      <a:prstDash val="solid"/>
                    </a:lnL>
                    <a:lnR w="12700">
                      <a:solidFill>
                        <a:srgbClr val="B8B8B8"/>
                      </a:solidFill>
                      <a:prstDash val="solid"/>
                    </a:lnR>
                    <a:lnT w="12700">
                      <a:solidFill>
                        <a:srgbClr val="B8B8B8"/>
                      </a:solidFill>
                      <a:prstDash val="solid"/>
                    </a:lnT>
                    <a:lnB w="12700">
                      <a:solidFill>
                        <a:srgbClr val="B8B8B8"/>
                      </a:solidFill>
                      <a:prstDash val="solid"/>
                    </a:lnB>
                  </a:tcPr>
                </a:tc>
                <a:extLst>
                  <a:ext uri="{0D108BD9-81ED-4DB2-BD59-A6C34878D82A}">
                    <a16:rowId xmlns:a16="http://schemas.microsoft.com/office/drawing/2014/main" val="10007"/>
                  </a:ext>
                </a:extLst>
              </a:tr>
            </a:tbl>
          </a:graphicData>
        </a:graphic>
      </p:graphicFrame>
      <p:pic>
        <p:nvPicPr>
          <p:cNvPr id="4" name="object 4"/>
          <p:cNvPicPr/>
          <p:nvPr/>
        </p:nvPicPr>
        <p:blipFill>
          <a:blip r:embed="rId2" cstate="print"/>
          <a:stretch>
            <a:fillRect/>
          </a:stretch>
        </p:blipFill>
        <p:spPr>
          <a:xfrm>
            <a:off x="9507825" y="1181300"/>
            <a:ext cx="1944198" cy="476702"/>
          </a:xfrm>
          <a:prstGeom prst="rect">
            <a:avLst/>
          </a:prstGeom>
        </p:spPr>
      </p:pic>
      <p:pic>
        <p:nvPicPr>
          <p:cNvPr id="5" name="object 5"/>
          <p:cNvPicPr/>
          <p:nvPr/>
        </p:nvPicPr>
        <p:blipFill>
          <a:blip r:embed="rId3" cstate="print"/>
          <a:stretch>
            <a:fillRect/>
          </a:stretch>
        </p:blipFill>
        <p:spPr>
          <a:xfrm>
            <a:off x="7178453" y="1291537"/>
            <a:ext cx="1246917" cy="337706"/>
          </a:xfrm>
          <a:prstGeom prst="rect">
            <a:avLst/>
          </a:prstGeom>
        </p:spPr>
      </p:pic>
      <p:pic>
        <p:nvPicPr>
          <p:cNvPr id="6" name="object 6"/>
          <p:cNvPicPr/>
          <p:nvPr/>
        </p:nvPicPr>
        <p:blipFill>
          <a:blip r:embed="rId4" cstate="print"/>
          <a:stretch>
            <a:fillRect/>
          </a:stretch>
        </p:blipFill>
        <p:spPr>
          <a:xfrm>
            <a:off x="4206900" y="1111846"/>
            <a:ext cx="1889099" cy="697088"/>
          </a:xfrm>
          <a:prstGeom prst="rect">
            <a:avLst/>
          </a:prstGeom>
        </p:spPr>
      </p:pic>
    </p:spTree>
    <p:extLst>
      <p:ext uri="{BB962C8B-B14F-4D97-AF65-F5344CB8AC3E}">
        <p14:creationId xmlns:p14="http://schemas.microsoft.com/office/powerpoint/2010/main" val="3286504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1736" y="616771"/>
            <a:ext cx="4671218" cy="653615"/>
          </a:xfrm>
          <a:prstGeom prst="rect">
            <a:avLst/>
          </a:prstGeom>
        </p:spPr>
        <p:txBody>
          <a:bodyPr vert="horz" wrap="square" lIns="0" tIns="9627" rIns="0" bIns="0" rtlCol="0">
            <a:spAutoFit/>
          </a:bodyPr>
          <a:lstStyle/>
          <a:p>
            <a:pPr marL="7701">
              <a:spcBef>
                <a:spcPts val="76"/>
              </a:spcBef>
            </a:pPr>
            <a:r>
              <a:rPr spc="-27" dirty="0"/>
              <a:t>Faculty</a:t>
            </a:r>
            <a:r>
              <a:rPr spc="-12" dirty="0"/>
              <a:t> </a:t>
            </a:r>
            <a:r>
              <a:rPr spc="3" dirty="0"/>
              <a:t>of</a:t>
            </a:r>
            <a:r>
              <a:rPr spc="-12" dirty="0"/>
              <a:t> </a:t>
            </a:r>
            <a:r>
              <a:rPr spc="6" dirty="0"/>
              <a:t>Impact</a:t>
            </a:r>
          </a:p>
        </p:txBody>
      </p:sp>
      <p:sp>
        <p:nvSpPr>
          <p:cNvPr id="3" name="object 3"/>
          <p:cNvSpPr txBox="1"/>
          <p:nvPr/>
        </p:nvSpPr>
        <p:spPr>
          <a:xfrm>
            <a:off x="1136081" y="2517553"/>
            <a:ext cx="9341666" cy="3451664"/>
          </a:xfrm>
          <a:prstGeom prst="rect">
            <a:avLst/>
          </a:prstGeom>
        </p:spPr>
        <p:txBody>
          <a:bodyPr vert="horz" wrap="square" lIns="0" tIns="7316" rIns="0" bIns="0" rtlCol="0">
            <a:spAutoFit/>
          </a:bodyPr>
          <a:lstStyle/>
          <a:p>
            <a:pPr marL="313057" marR="3081" indent="-305741" defTabSz="554492">
              <a:lnSpc>
                <a:spcPct val="121100"/>
              </a:lnSpc>
              <a:spcBef>
                <a:spcPts val="58"/>
              </a:spcBef>
              <a:buSzPct val="79746"/>
              <a:buFontTx/>
              <a:buChar char="•"/>
              <a:tabLst>
                <a:tab pos="313057" algn="l"/>
                <a:tab pos="313442" algn="l"/>
              </a:tabLst>
            </a:pPr>
            <a:r>
              <a:rPr sz="2395" dirty="0">
                <a:solidFill>
                  <a:prstClr val="black"/>
                </a:solidFill>
                <a:latin typeface="Verdana"/>
                <a:cs typeface="Verdana"/>
              </a:rPr>
              <a:t>Mission: </a:t>
            </a:r>
            <a:r>
              <a:rPr sz="2395" spc="-30" dirty="0">
                <a:solidFill>
                  <a:prstClr val="black"/>
                </a:solidFill>
                <a:latin typeface="Verdana"/>
                <a:cs typeface="Verdana"/>
              </a:rPr>
              <a:t>Translate</a:t>
            </a:r>
            <a:r>
              <a:rPr sz="2395" spc="3" dirty="0">
                <a:solidFill>
                  <a:prstClr val="black"/>
                </a:solidFill>
                <a:latin typeface="Verdana"/>
                <a:cs typeface="Verdana"/>
              </a:rPr>
              <a:t> </a:t>
            </a:r>
            <a:r>
              <a:rPr sz="2395" dirty="0">
                <a:solidFill>
                  <a:prstClr val="black"/>
                </a:solidFill>
                <a:latin typeface="Verdana"/>
                <a:cs typeface="Verdana"/>
              </a:rPr>
              <a:t>most</a:t>
            </a:r>
            <a:r>
              <a:rPr sz="2395" spc="3" dirty="0">
                <a:solidFill>
                  <a:prstClr val="black"/>
                </a:solidFill>
                <a:latin typeface="Verdana"/>
                <a:cs typeface="Verdana"/>
              </a:rPr>
              <a:t> </a:t>
            </a:r>
            <a:r>
              <a:rPr sz="2395" spc="-6" dirty="0">
                <a:solidFill>
                  <a:prstClr val="black"/>
                </a:solidFill>
                <a:latin typeface="Verdana"/>
                <a:cs typeface="Verdana"/>
              </a:rPr>
              <a:t>advanced,</a:t>
            </a:r>
            <a:r>
              <a:rPr sz="2395" spc="3" dirty="0">
                <a:solidFill>
                  <a:prstClr val="black"/>
                </a:solidFill>
                <a:latin typeface="Verdana"/>
                <a:cs typeface="Verdana"/>
              </a:rPr>
              <a:t> </a:t>
            </a:r>
            <a:r>
              <a:rPr sz="2395" dirty="0">
                <a:solidFill>
                  <a:prstClr val="black"/>
                </a:solidFill>
                <a:latin typeface="Verdana"/>
                <a:cs typeface="Verdana"/>
              </a:rPr>
              <a:t>promising</a:t>
            </a:r>
            <a:r>
              <a:rPr sz="2395" spc="3" dirty="0">
                <a:solidFill>
                  <a:prstClr val="black"/>
                </a:solidFill>
                <a:latin typeface="Verdana"/>
                <a:cs typeface="Verdana"/>
              </a:rPr>
              <a:t> </a:t>
            </a:r>
            <a:r>
              <a:rPr sz="2395" dirty="0">
                <a:solidFill>
                  <a:prstClr val="black"/>
                </a:solidFill>
                <a:latin typeface="Verdana"/>
                <a:cs typeface="Verdana"/>
              </a:rPr>
              <a:t>insights</a:t>
            </a:r>
            <a:r>
              <a:rPr sz="2395" spc="3" dirty="0">
                <a:solidFill>
                  <a:prstClr val="black"/>
                </a:solidFill>
                <a:latin typeface="Verdana"/>
                <a:cs typeface="Verdana"/>
              </a:rPr>
              <a:t> </a:t>
            </a:r>
            <a:r>
              <a:rPr sz="2395" dirty="0">
                <a:solidFill>
                  <a:prstClr val="black"/>
                </a:solidFill>
                <a:latin typeface="Verdana"/>
                <a:cs typeface="Verdana"/>
              </a:rPr>
              <a:t>from </a:t>
            </a:r>
            <a:r>
              <a:rPr sz="2395" spc="-834" dirty="0">
                <a:solidFill>
                  <a:prstClr val="black"/>
                </a:solidFill>
                <a:latin typeface="Verdana"/>
                <a:cs typeface="Verdana"/>
              </a:rPr>
              <a:t> </a:t>
            </a:r>
            <a:r>
              <a:rPr sz="2395" dirty="0">
                <a:solidFill>
                  <a:prstClr val="black"/>
                </a:solidFill>
                <a:latin typeface="Verdana"/>
                <a:cs typeface="Verdana"/>
              </a:rPr>
              <a:t>science</a:t>
            </a:r>
            <a:r>
              <a:rPr sz="2395" spc="-3" dirty="0">
                <a:solidFill>
                  <a:prstClr val="black"/>
                </a:solidFill>
                <a:latin typeface="Verdana"/>
                <a:cs typeface="Verdana"/>
              </a:rPr>
              <a:t> </a:t>
            </a:r>
            <a:r>
              <a:rPr sz="2395" dirty="0">
                <a:solidFill>
                  <a:prstClr val="black"/>
                </a:solidFill>
                <a:latin typeface="Verdana"/>
                <a:cs typeface="Verdana"/>
              </a:rPr>
              <a:t>to public </a:t>
            </a:r>
            <a:r>
              <a:rPr sz="2395" spc="-9" dirty="0">
                <a:solidFill>
                  <a:prstClr val="black"/>
                </a:solidFill>
                <a:latin typeface="Verdana"/>
                <a:cs typeface="Verdana"/>
              </a:rPr>
              <a:t>value</a:t>
            </a:r>
            <a:endParaRPr sz="2395">
              <a:solidFill>
                <a:prstClr val="black"/>
              </a:solidFill>
              <a:latin typeface="Verdana"/>
              <a:cs typeface="Verdana"/>
            </a:endParaRPr>
          </a:p>
          <a:p>
            <a:pPr marL="313057" marR="640746" indent="-305741" defTabSz="554492">
              <a:lnSpc>
                <a:spcPct val="121100"/>
              </a:lnSpc>
              <a:spcBef>
                <a:spcPts val="1998"/>
              </a:spcBef>
              <a:buSzPct val="79746"/>
              <a:buFontTx/>
              <a:buChar char="•"/>
              <a:tabLst>
                <a:tab pos="313057" algn="l"/>
                <a:tab pos="313442" algn="l"/>
              </a:tabLst>
            </a:pPr>
            <a:r>
              <a:rPr sz="2395" dirty="0">
                <a:solidFill>
                  <a:prstClr val="black"/>
                </a:solidFill>
                <a:latin typeface="Verdana"/>
                <a:cs typeface="Verdana"/>
              </a:rPr>
              <a:t>Inspired </a:t>
            </a:r>
            <a:r>
              <a:rPr sz="2395" spc="-3" dirty="0">
                <a:solidFill>
                  <a:prstClr val="black"/>
                </a:solidFill>
                <a:latin typeface="Verdana"/>
                <a:cs typeface="Verdana"/>
              </a:rPr>
              <a:t>by</a:t>
            </a:r>
            <a:r>
              <a:rPr sz="2395" spc="3" dirty="0">
                <a:solidFill>
                  <a:prstClr val="black"/>
                </a:solidFill>
                <a:latin typeface="Verdana"/>
                <a:cs typeface="Verdana"/>
              </a:rPr>
              <a:t> </a:t>
            </a:r>
            <a:r>
              <a:rPr sz="2395" spc="-3" dirty="0">
                <a:solidFill>
                  <a:prstClr val="black"/>
                </a:solidFill>
                <a:latin typeface="Verdana"/>
                <a:cs typeface="Verdana"/>
              </a:rPr>
              <a:t>Cyclotron</a:t>
            </a:r>
            <a:r>
              <a:rPr sz="2395" dirty="0">
                <a:solidFill>
                  <a:prstClr val="black"/>
                </a:solidFill>
                <a:latin typeface="Verdana"/>
                <a:cs typeface="Verdana"/>
              </a:rPr>
              <a:t> </a:t>
            </a:r>
            <a:r>
              <a:rPr sz="2395" spc="-15" dirty="0">
                <a:solidFill>
                  <a:prstClr val="black"/>
                </a:solidFill>
                <a:latin typeface="Verdana"/>
                <a:cs typeface="Verdana"/>
              </a:rPr>
              <a:t>Road</a:t>
            </a:r>
            <a:r>
              <a:rPr sz="2395" spc="3" dirty="0">
                <a:solidFill>
                  <a:prstClr val="black"/>
                </a:solidFill>
                <a:latin typeface="Verdana"/>
                <a:cs typeface="Verdana"/>
              </a:rPr>
              <a:t> </a:t>
            </a:r>
            <a:r>
              <a:rPr sz="2395" spc="-27" dirty="0">
                <a:solidFill>
                  <a:prstClr val="black"/>
                </a:solidFill>
                <a:latin typeface="Verdana"/>
                <a:cs typeface="Verdana"/>
              </a:rPr>
              <a:t>Berkeley,</a:t>
            </a:r>
            <a:r>
              <a:rPr sz="2395" dirty="0">
                <a:solidFill>
                  <a:prstClr val="black"/>
                </a:solidFill>
                <a:latin typeface="Verdana"/>
                <a:cs typeface="Verdana"/>
              </a:rPr>
              <a:t> </a:t>
            </a:r>
            <a:r>
              <a:rPr sz="2395" spc="-12" dirty="0">
                <a:solidFill>
                  <a:prstClr val="black"/>
                </a:solidFill>
                <a:latin typeface="Verdana"/>
                <a:cs typeface="Verdana"/>
              </a:rPr>
              <a:t>Runway</a:t>
            </a:r>
            <a:r>
              <a:rPr sz="2395" spc="3" dirty="0">
                <a:solidFill>
                  <a:prstClr val="black"/>
                </a:solidFill>
                <a:latin typeface="Verdana"/>
                <a:cs typeface="Verdana"/>
              </a:rPr>
              <a:t> </a:t>
            </a:r>
            <a:r>
              <a:rPr sz="2395" spc="-6" dirty="0">
                <a:solidFill>
                  <a:prstClr val="black"/>
                </a:solidFill>
                <a:latin typeface="Verdana"/>
                <a:cs typeface="Verdana"/>
              </a:rPr>
              <a:t>program </a:t>
            </a:r>
            <a:r>
              <a:rPr sz="2395" spc="-834" dirty="0">
                <a:solidFill>
                  <a:prstClr val="black"/>
                </a:solidFill>
                <a:latin typeface="Verdana"/>
                <a:cs typeface="Verdana"/>
              </a:rPr>
              <a:t> </a:t>
            </a:r>
            <a:r>
              <a:rPr sz="2395" dirty="0">
                <a:solidFill>
                  <a:prstClr val="black"/>
                </a:solidFill>
                <a:latin typeface="Verdana"/>
                <a:cs typeface="Verdana"/>
              </a:rPr>
              <a:t>Cornell</a:t>
            </a:r>
            <a:r>
              <a:rPr sz="2395" spc="-3" dirty="0">
                <a:solidFill>
                  <a:prstClr val="black"/>
                </a:solidFill>
                <a:latin typeface="Verdana"/>
                <a:cs typeface="Verdana"/>
              </a:rPr>
              <a:t> </a:t>
            </a:r>
            <a:r>
              <a:rPr sz="2395" spc="-64" dirty="0">
                <a:solidFill>
                  <a:prstClr val="black"/>
                </a:solidFill>
                <a:latin typeface="Verdana"/>
                <a:cs typeface="Verdana"/>
              </a:rPr>
              <a:t>Tech</a:t>
            </a:r>
            <a:endParaRPr sz="2395">
              <a:solidFill>
                <a:prstClr val="black"/>
              </a:solidFill>
              <a:latin typeface="Verdana"/>
              <a:cs typeface="Verdana"/>
            </a:endParaRPr>
          </a:p>
          <a:p>
            <a:pPr marL="313057" indent="-305741" defTabSz="554492">
              <a:spcBef>
                <a:spcPts val="2608"/>
              </a:spcBef>
              <a:buSzPct val="79746"/>
              <a:buFontTx/>
              <a:buChar char="•"/>
              <a:tabLst>
                <a:tab pos="313057" algn="l"/>
                <a:tab pos="313442" algn="l"/>
              </a:tabLst>
            </a:pPr>
            <a:r>
              <a:rPr sz="2395" spc="-3" dirty="0">
                <a:solidFill>
                  <a:prstClr val="black"/>
                </a:solidFill>
                <a:latin typeface="Verdana"/>
                <a:cs typeface="Verdana"/>
              </a:rPr>
              <a:t>Developed</a:t>
            </a:r>
            <a:r>
              <a:rPr sz="2395" dirty="0">
                <a:solidFill>
                  <a:prstClr val="black"/>
                </a:solidFill>
                <a:latin typeface="Verdana"/>
                <a:cs typeface="Verdana"/>
              </a:rPr>
              <a:t> </a:t>
            </a:r>
            <a:r>
              <a:rPr sz="2395" spc="-3" dirty="0">
                <a:solidFill>
                  <a:prstClr val="black"/>
                </a:solidFill>
                <a:latin typeface="Verdana"/>
                <a:cs typeface="Verdana"/>
              </a:rPr>
              <a:t>by</a:t>
            </a:r>
            <a:r>
              <a:rPr sz="2395" dirty="0">
                <a:solidFill>
                  <a:prstClr val="black"/>
                </a:solidFill>
                <a:latin typeface="Verdana"/>
                <a:cs typeface="Verdana"/>
              </a:rPr>
              <a:t> Dutch</a:t>
            </a:r>
            <a:r>
              <a:rPr sz="2395" spc="3" dirty="0">
                <a:solidFill>
                  <a:prstClr val="black"/>
                </a:solidFill>
                <a:latin typeface="Verdana"/>
                <a:cs typeface="Verdana"/>
              </a:rPr>
              <a:t> </a:t>
            </a:r>
            <a:r>
              <a:rPr sz="2395" dirty="0">
                <a:solidFill>
                  <a:prstClr val="black"/>
                </a:solidFill>
                <a:latin typeface="Verdana"/>
                <a:cs typeface="Verdana"/>
              </a:rPr>
              <a:t>universities, </a:t>
            </a:r>
            <a:r>
              <a:rPr sz="2395" spc="-36" dirty="0">
                <a:solidFill>
                  <a:prstClr val="black"/>
                </a:solidFill>
                <a:latin typeface="Verdana"/>
                <a:cs typeface="Verdana"/>
              </a:rPr>
              <a:t>NWO-TTW</a:t>
            </a:r>
            <a:r>
              <a:rPr sz="2395" dirty="0">
                <a:solidFill>
                  <a:prstClr val="black"/>
                </a:solidFill>
                <a:latin typeface="Verdana"/>
                <a:cs typeface="Verdana"/>
              </a:rPr>
              <a:t> en</a:t>
            </a:r>
            <a:r>
              <a:rPr sz="2395" spc="3" dirty="0">
                <a:solidFill>
                  <a:prstClr val="black"/>
                </a:solidFill>
                <a:latin typeface="Verdana"/>
                <a:cs typeface="Verdana"/>
              </a:rPr>
              <a:t> </a:t>
            </a:r>
            <a:r>
              <a:rPr sz="2395" spc="-33" dirty="0">
                <a:solidFill>
                  <a:prstClr val="black"/>
                </a:solidFill>
                <a:latin typeface="Verdana"/>
                <a:cs typeface="Verdana"/>
              </a:rPr>
              <a:t>Techleap</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Ambition</a:t>
            </a:r>
            <a:r>
              <a:rPr sz="2395" spc="-9" dirty="0">
                <a:solidFill>
                  <a:prstClr val="black"/>
                </a:solidFill>
                <a:latin typeface="Verdana"/>
                <a:cs typeface="Verdana"/>
              </a:rPr>
              <a:t> </a:t>
            </a:r>
            <a:r>
              <a:rPr sz="2395" spc="3" dirty="0">
                <a:solidFill>
                  <a:prstClr val="black"/>
                </a:solidFill>
                <a:latin typeface="Verdana"/>
                <a:cs typeface="Verdana"/>
              </a:rPr>
              <a:t>=</a:t>
            </a:r>
            <a:r>
              <a:rPr sz="2395" spc="-9" dirty="0">
                <a:solidFill>
                  <a:prstClr val="black"/>
                </a:solidFill>
                <a:latin typeface="Verdana"/>
                <a:cs typeface="Verdana"/>
              </a:rPr>
              <a:t> </a:t>
            </a:r>
            <a:r>
              <a:rPr sz="2395" dirty="0">
                <a:solidFill>
                  <a:prstClr val="black"/>
                </a:solidFill>
                <a:latin typeface="Verdana"/>
                <a:cs typeface="Verdana"/>
              </a:rPr>
              <a:t>world</a:t>
            </a:r>
            <a:r>
              <a:rPr sz="2395" spc="-6" dirty="0">
                <a:solidFill>
                  <a:prstClr val="black"/>
                </a:solidFill>
                <a:latin typeface="Verdana"/>
                <a:cs typeface="Verdana"/>
              </a:rPr>
              <a:t> </a:t>
            </a:r>
            <a:r>
              <a:rPr sz="2395" dirty="0">
                <a:solidFill>
                  <a:prstClr val="black"/>
                </a:solidFill>
                <a:latin typeface="Verdana"/>
                <a:cs typeface="Verdana"/>
              </a:rPr>
              <a:t>class</a:t>
            </a:r>
            <a:endParaRPr sz="2395">
              <a:solidFill>
                <a:prstClr val="black"/>
              </a:solidFill>
              <a:latin typeface="Verdana"/>
              <a:cs typeface="Verdana"/>
            </a:endParaRPr>
          </a:p>
        </p:txBody>
      </p:sp>
      <p:pic>
        <p:nvPicPr>
          <p:cNvPr id="4" name="object 4"/>
          <p:cNvPicPr/>
          <p:nvPr/>
        </p:nvPicPr>
        <p:blipFill>
          <a:blip r:embed="rId2" cstate="print"/>
          <a:stretch>
            <a:fillRect/>
          </a:stretch>
        </p:blipFill>
        <p:spPr>
          <a:xfrm>
            <a:off x="191522" y="186429"/>
            <a:ext cx="1507138" cy="1518051"/>
          </a:xfrm>
          <a:prstGeom prst="rect">
            <a:avLst/>
          </a:prstGeom>
        </p:spPr>
      </p:pic>
    </p:spTree>
    <p:extLst>
      <p:ext uri="{BB962C8B-B14F-4D97-AF65-F5344CB8AC3E}">
        <p14:creationId xmlns:p14="http://schemas.microsoft.com/office/powerpoint/2010/main" val="2911793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6927" y="616771"/>
            <a:ext cx="4380880" cy="653615"/>
          </a:xfrm>
          <a:prstGeom prst="rect">
            <a:avLst/>
          </a:prstGeom>
        </p:spPr>
        <p:txBody>
          <a:bodyPr vert="horz" wrap="square" lIns="0" tIns="9627" rIns="0" bIns="0" rtlCol="0">
            <a:spAutoFit/>
          </a:bodyPr>
          <a:lstStyle/>
          <a:p>
            <a:pPr marL="7701">
              <a:spcBef>
                <a:spcPts val="76"/>
              </a:spcBef>
            </a:pPr>
            <a:r>
              <a:rPr spc="-6" dirty="0"/>
              <a:t>Program</a:t>
            </a:r>
            <a:r>
              <a:rPr spc="-18" dirty="0"/>
              <a:t> </a:t>
            </a:r>
            <a:r>
              <a:rPr spc="3" dirty="0"/>
              <a:t>Outline</a:t>
            </a:r>
          </a:p>
        </p:txBody>
      </p:sp>
      <p:sp>
        <p:nvSpPr>
          <p:cNvPr id="3" name="object 3"/>
          <p:cNvSpPr txBox="1"/>
          <p:nvPr/>
        </p:nvSpPr>
        <p:spPr>
          <a:xfrm>
            <a:off x="1136081" y="2048712"/>
            <a:ext cx="6615409" cy="369050"/>
          </a:xfrm>
          <a:prstGeom prst="rect">
            <a:avLst/>
          </a:prstGeom>
        </p:spPr>
        <p:txBody>
          <a:bodyPr vert="horz" wrap="square" lIns="0" tIns="9627" rIns="0" bIns="0" rtlCol="0">
            <a:spAutoFit/>
          </a:bodyPr>
          <a:lstStyle/>
          <a:p>
            <a:pPr marL="306896" indent="-299580" defTabSz="554492">
              <a:spcBef>
                <a:spcPts val="76"/>
              </a:spcBef>
              <a:buSzPct val="80519"/>
              <a:buFontTx/>
              <a:buChar char="•"/>
              <a:tabLst>
                <a:tab pos="306896" algn="l"/>
                <a:tab pos="307281" algn="l"/>
              </a:tabLst>
            </a:pPr>
            <a:r>
              <a:rPr sz="2335" dirty="0">
                <a:solidFill>
                  <a:prstClr val="black"/>
                </a:solidFill>
                <a:latin typeface="Verdana"/>
                <a:cs typeface="Verdana"/>
              </a:rPr>
              <a:t>Postdocs</a:t>
            </a:r>
            <a:r>
              <a:rPr sz="2335" spc="3" dirty="0">
                <a:solidFill>
                  <a:prstClr val="black"/>
                </a:solidFill>
                <a:latin typeface="Verdana"/>
                <a:cs typeface="Verdana"/>
              </a:rPr>
              <a:t> </a:t>
            </a:r>
            <a:r>
              <a:rPr sz="2335" spc="9" dirty="0">
                <a:solidFill>
                  <a:prstClr val="black"/>
                </a:solidFill>
                <a:latin typeface="Verdana"/>
                <a:cs typeface="Verdana"/>
              </a:rPr>
              <a:t>2</a:t>
            </a:r>
            <a:r>
              <a:rPr sz="2335" spc="3" dirty="0">
                <a:solidFill>
                  <a:prstClr val="black"/>
                </a:solidFill>
                <a:latin typeface="Verdana"/>
                <a:cs typeface="Verdana"/>
              </a:rPr>
              <a:t> years</a:t>
            </a:r>
            <a:r>
              <a:rPr sz="2335" spc="6" dirty="0">
                <a:solidFill>
                  <a:prstClr val="black"/>
                </a:solidFill>
                <a:latin typeface="Verdana"/>
                <a:cs typeface="Verdana"/>
              </a:rPr>
              <a:t> </a:t>
            </a:r>
            <a:r>
              <a:rPr sz="2335" spc="9" dirty="0">
                <a:solidFill>
                  <a:prstClr val="black"/>
                </a:solidFill>
                <a:latin typeface="Verdana"/>
                <a:cs typeface="Verdana"/>
              </a:rPr>
              <a:t>from</a:t>
            </a:r>
            <a:r>
              <a:rPr sz="2335" spc="3" dirty="0">
                <a:solidFill>
                  <a:prstClr val="black"/>
                </a:solidFill>
                <a:latin typeface="Verdana"/>
                <a:cs typeface="Verdana"/>
              </a:rPr>
              <a:t> </a:t>
            </a:r>
            <a:r>
              <a:rPr sz="2335" spc="9" dirty="0">
                <a:solidFill>
                  <a:prstClr val="black"/>
                </a:solidFill>
                <a:latin typeface="Verdana"/>
                <a:cs typeface="Verdana"/>
              </a:rPr>
              <a:t>TRL</a:t>
            </a:r>
            <a:r>
              <a:rPr sz="2335" spc="6" dirty="0">
                <a:solidFill>
                  <a:prstClr val="black"/>
                </a:solidFill>
                <a:latin typeface="Verdana"/>
                <a:cs typeface="Verdana"/>
              </a:rPr>
              <a:t> 4-5</a:t>
            </a:r>
            <a:r>
              <a:rPr sz="2335" spc="3" dirty="0">
                <a:solidFill>
                  <a:prstClr val="black"/>
                </a:solidFill>
                <a:latin typeface="Verdana"/>
                <a:cs typeface="Verdana"/>
              </a:rPr>
              <a:t> </a:t>
            </a:r>
            <a:r>
              <a:rPr sz="2335" spc="6" dirty="0">
                <a:solidFill>
                  <a:prstClr val="black"/>
                </a:solidFill>
                <a:latin typeface="Verdana"/>
                <a:cs typeface="Verdana"/>
              </a:rPr>
              <a:t>to</a:t>
            </a:r>
            <a:r>
              <a:rPr sz="2335" spc="3" dirty="0">
                <a:solidFill>
                  <a:prstClr val="black"/>
                </a:solidFill>
                <a:latin typeface="Verdana"/>
                <a:cs typeface="Verdana"/>
              </a:rPr>
              <a:t> </a:t>
            </a:r>
            <a:r>
              <a:rPr sz="2335" spc="9" dirty="0">
                <a:solidFill>
                  <a:prstClr val="black"/>
                </a:solidFill>
                <a:latin typeface="Verdana"/>
                <a:cs typeface="Verdana"/>
              </a:rPr>
              <a:t>TRL</a:t>
            </a:r>
            <a:r>
              <a:rPr sz="2335" spc="3" dirty="0">
                <a:solidFill>
                  <a:prstClr val="black"/>
                </a:solidFill>
                <a:latin typeface="Verdana"/>
                <a:cs typeface="Verdana"/>
              </a:rPr>
              <a:t> </a:t>
            </a:r>
            <a:r>
              <a:rPr sz="2335" spc="6" dirty="0">
                <a:solidFill>
                  <a:prstClr val="black"/>
                </a:solidFill>
                <a:latin typeface="Verdana"/>
                <a:cs typeface="Verdana"/>
              </a:rPr>
              <a:t>6-7</a:t>
            </a:r>
            <a:endParaRPr sz="2335">
              <a:solidFill>
                <a:prstClr val="black"/>
              </a:solidFill>
              <a:latin typeface="Verdana"/>
              <a:cs typeface="Verdana"/>
            </a:endParaRPr>
          </a:p>
        </p:txBody>
      </p:sp>
      <p:sp>
        <p:nvSpPr>
          <p:cNvPr id="4" name="object 4"/>
          <p:cNvSpPr txBox="1"/>
          <p:nvPr/>
        </p:nvSpPr>
        <p:spPr>
          <a:xfrm>
            <a:off x="1358315" y="2572991"/>
            <a:ext cx="101657" cy="645006"/>
          </a:xfrm>
          <a:prstGeom prst="rect">
            <a:avLst/>
          </a:prstGeom>
        </p:spPr>
        <p:txBody>
          <a:bodyPr vert="horz" wrap="square" lIns="0" tIns="8086" rIns="0" bIns="0" rtlCol="0">
            <a:spAutoFit/>
          </a:bodyPr>
          <a:lstStyle/>
          <a:p>
            <a:pPr marL="7701" defTabSz="554492">
              <a:spcBef>
                <a:spcPts val="64"/>
              </a:spcBef>
            </a:pPr>
            <a:r>
              <a:rPr sz="1486" dirty="0">
                <a:solidFill>
                  <a:prstClr val="black"/>
                </a:solidFill>
                <a:latin typeface="Verdana"/>
                <a:cs typeface="Verdana"/>
              </a:rPr>
              <a:t>-</a:t>
            </a:r>
            <a:endParaRPr sz="1486">
              <a:solidFill>
                <a:prstClr val="black"/>
              </a:solidFill>
              <a:latin typeface="Verdana"/>
              <a:cs typeface="Verdana"/>
            </a:endParaRPr>
          </a:p>
          <a:p>
            <a:pPr marL="7701" defTabSz="554492">
              <a:spcBef>
                <a:spcPts val="1407"/>
              </a:spcBef>
            </a:pPr>
            <a:r>
              <a:rPr sz="1486" dirty="0">
                <a:solidFill>
                  <a:prstClr val="black"/>
                </a:solidFill>
                <a:latin typeface="Verdana"/>
                <a:cs typeface="Verdana"/>
              </a:rPr>
              <a:t>-</a:t>
            </a:r>
            <a:endParaRPr sz="1486">
              <a:solidFill>
                <a:prstClr val="black"/>
              </a:solidFill>
              <a:latin typeface="Verdana"/>
              <a:cs typeface="Verdana"/>
            </a:endParaRPr>
          </a:p>
        </p:txBody>
      </p:sp>
      <p:sp>
        <p:nvSpPr>
          <p:cNvPr id="5" name="object 5"/>
          <p:cNvSpPr txBox="1"/>
          <p:nvPr/>
        </p:nvSpPr>
        <p:spPr>
          <a:xfrm>
            <a:off x="1616941" y="2422990"/>
            <a:ext cx="8322015" cy="774072"/>
          </a:xfrm>
          <a:prstGeom prst="rect">
            <a:avLst/>
          </a:prstGeom>
        </p:spPr>
        <p:txBody>
          <a:bodyPr vert="horz" wrap="square" lIns="0" tIns="7316" rIns="0" bIns="0" rtlCol="0">
            <a:spAutoFit/>
          </a:bodyPr>
          <a:lstStyle/>
          <a:p>
            <a:pPr marL="7701" marR="3081" defTabSz="554492">
              <a:lnSpc>
                <a:spcPct val="143700"/>
              </a:lnSpc>
              <a:spcBef>
                <a:spcPts val="58"/>
              </a:spcBef>
            </a:pPr>
            <a:r>
              <a:rPr sz="1850" spc="-55" dirty="0">
                <a:solidFill>
                  <a:prstClr val="black"/>
                </a:solidFill>
                <a:latin typeface="Verdana"/>
                <a:cs typeface="Verdana"/>
              </a:rPr>
              <a:t>Two</a:t>
            </a:r>
            <a:r>
              <a:rPr sz="1850" dirty="0">
                <a:solidFill>
                  <a:prstClr val="black"/>
                </a:solidFill>
                <a:latin typeface="Verdana"/>
                <a:cs typeface="Verdana"/>
              </a:rPr>
              <a:t> </a:t>
            </a:r>
            <a:r>
              <a:rPr sz="1850" spc="3" dirty="0">
                <a:solidFill>
                  <a:prstClr val="black"/>
                </a:solidFill>
                <a:latin typeface="Verdana"/>
                <a:cs typeface="Verdana"/>
              </a:rPr>
              <a:t>years </a:t>
            </a:r>
            <a:r>
              <a:rPr sz="1850" spc="-21" dirty="0">
                <a:solidFill>
                  <a:prstClr val="black"/>
                </a:solidFill>
                <a:latin typeface="Verdana"/>
                <a:cs typeface="Verdana"/>
              </a:rPr>
              <a:t>salary,</a:t>
            </a:r>
            <a:r>
              <a:rPr sz="1850" spc="3" dirty="0">
                <a:solidFill>
                  <a:prstClr val="black"/>
                </a:solidFill>
                <a:latin typeface="Verdana"/>
                <a:cs typeface="Verdana"/>
              </a:rPr>
              <a:t> </a:t>
            </a:r>
            <a:r>
              <a:rPr sz="1850" spc="6" dirty="0">
                <a:solidFill>
                  <a:prstClr val="black"/>
                </a:solidFill>
                <a:latin typeface="Verdana"/>
                <a:cs typeface="Verdana"/>
              </a:rPr>
              <a:t>work</a:t>
            </a:r>
            <a:r>
              <a:rPr sz="1850" spc="3" dirty="0">
                <a:solidFill>
                  <a:prstClr val="black"/>
                </a:solidFill>
                <a:latin typeface="Verdana"/>
                <a:cs typeface="Verdana"/>
              </a:rPr>
              <a:t> space, </a:t>
            </a:r>
            <a:r>
              <a:rPr sz="1850" spc="6" dirty="0">
                <a:solidFill>
                  <a:prstClr val="black"/>
                </a:solidFill>
                <a:latin typeface="Verdana"/>
                <a:cs typeface="Verdana"/>
              </a:rPr>
              <a:t>lab</a:t>
            </a:r>
            <a:r>
              <a:rPr sz="1850" spc="3" dirty="0">
                <a:solidFill>
                  <a:prstClr val="black"/>
                </a:solidFill>
                <a:latin typeface="Verdana"/>
                <a:cs typeface="Verdana"/>
              </a:rPr>
              <a:t> </a:t>
            </a:r>
            <a:r>
              <a:rPr sz="1850" spc="6" dirty="0">
                <a:solidFill>
                  <a:prstClr val="black"/>
                </a:solidFill>
                <a:latin typeface="Verdana"/>
                <a:cs typeface="Verdana"/>
              </a:rPr>
              <a:t>access</a:t>
            </a:r>
            <a:r>
              <a:rPr sz="1850" spc="3" dirty="0">
                <a:solidFill>
                  <a:prstClr val="black"/>
                </a:solidFill>
                <a:latin typeface="Verdana"/>
                <a:cs typeface="Verdana"/>
              </a:rPr>
              <a:t> </a:t>
            </a:r>
            <a:r>
              <a:rPr sz="1850" spc="6" dirty="0">
                <a:solidFill>
                  <a:prstClr val="black"/>
                </a:solidFill>
                <a:latin typeface="Verdana"/>
                <a:cs typeface="Verdana"/>
              </a:rPr>
              <a:t>&amp;</a:t>
            </a:r>
            <a:r>
              <a:rPr sz="1850" spc="3" dirty="0">
                <a:solidFill>
                  <a:prstClr val="black"/>
                </a:solidFill>
                <a:latin typeface="Verdana"/>
                <a:cs typeface="Verdana"/>
              </a:rPr>
              <a:t> </a:t>
            </a:r>
            <a:r>
              <a:rPr sz="1850" spc="6" dirty="0">
                <a:solidFill>
                  <a:prstClr val="black"/>
                </a:solidFill>
                <a:latin typeface="Verdana"/>
                <a:cs typeface="Verdana"/>
              </a:rPr>
              <a:t>embedded</a:t>
            </a:r>
            <a:r>
              <a:rPr sz="1850" spc="3" dirty="0">
                <a:solidFill>
                  <a:prstClr val="black"/>
                </a:solidFill>
                <a:latin typeface="Verdana"/>
                <a:cs typeface="Verdana"/>
              </a:rPr>
              <a:t> </a:t>
            </a:r>
            <a:r>
              <a:rPr sz="1850" spc="6" dirty="0">
                <a:solidFill>
                  <a:prstClr val="black"/>
                </a:solidFill>
                <a:latin typeface="Verdana"/>
                <a:cs typeface="Verdana"/>
              </a:rPr>
              <a:t>research</a:t>
            </a:r>
            <a:r>
              <a:rPr sz="1850" spc="3" dirty="0">
                <a:solidFill>
                  <a:prstClr val="black"/>
                </a:solidFill>
                <a:latin typeface="Verdana"/>
                <a:cs typeface="Verdana"/>
              </a:rPr>
              <a:t> group </a:t>
            </a:r>
            <a:r>
              <a:rPr sz="1850" spc="-640" dirty="0">
                <a:solidFill>
                  <a:prstClr val="black"/>
                </a:solidFill>
                <a:latin typeface="Verdana"/>
                <a:cs typeface="Verdana"/>
              </a:rPr>
              <a:t> </a:t>
            </a:r>
            <a:r>
              <a:rPr sz="1850" spc="3" dirty="0">
                <a:solidFill>
                  <a:prstClr val="black"/>
                </a:solidFill>
                <a:latin typeface="Verdana"/>
                <a:cs typeface="Verdana"/>
              </a:rPr>
              <a:t>Midterm </a:t>
            </a:r>
            <a:r>
              <a:rPr sz="1850" spc="-9" dirty="0">
                <a:solidFill>
                  <a:prstClr val="black"/>
                </a:solidFill>
                <a:latin typeface="Verdana"/>
                <a:cs typeface="Verdana"/>
              </a:rPr>
              <a:t>T-crossing:</a:t>
            </a:r>
            <a:r>
              <a:rPr sz="1850" spc="6" dirty="0">
                <a:solidFill>
                  <a:prstClr val="black"/>
                </a:solidFill>
                <a:latin typeface="Verdana"/>
                <a:cs typeface="Verdana"/>
              </a:rPr>
              <a:t> </a:t>
            </a:r>
            <a:r>
              <a:rPr sz="1850" spc="3" dirty="0">
                <a:solidFill>
                  <a:prstClr val="black"/>
                </a:solidFill>
                <a:latin typeface="Verdana"/>
                <a:cs typeface="Verdana"/>
              </a:rPr>
              <a:t>return</a:t>
            </a:r>
            <a:r>
              <a:rPr sz="1850" spc="6" dirty="0">
                <a:solidFill>
                  <a:prstClr val="black"/>
                </a:solidFill>
                <a:latin typeface="Verdana"/>
                <a:cs typeface="Verdana"/>
              </a:rPr>
              <a:t> </a:t>
            </a:r>
            <a:r>
              <a:rPr sz="1850" spc="3" dirty="0">
                <a:solidFill>
                  <a:prstClr val="black"/>
                </a:solidFill>
                <a:latin typeface="Verdana"/>
                <a:cs typeface="Verdana"/>
              </a:rPr>
              <a:t>to</a:t>
            </a:r>
            <a:r>
              <a:rPr sz="1850" spc="6" dirty="0">
                <a:solidFill>
                  <a:prstClr val="black"/>
                </a:solidFill>
                <a:latin typeface="Verdana"/>
                <a:cs typeface="Verdana"/>
              </a:rPr>
              <a:t> science </a:t>
            </a:r>
            <a:r>
              <a:rPr sz="1850" spc="3" dirty="0">
                <a:solidFill>
                  <a:prstClr val="black"/>
                </a:solidFill>
                <a:latin typeface="Verdana"/>
                <a:cs typeface="Verdana"/>
              </a:rPr>
              <a:t>or</a:t>
            </a:r>
            <a:r>
              <a:rPr sz="1850" spc="6" dirty="0">
                <a:solidFill>
                  <a:prstClr val="black"/>
                </a:solidFill>
                <a:latin typeface="Verdana"/>
                <a:cs typeface="Verdana"/>
              </a:rPr>
              <a:t> </a:t>
            </a:r>
            <a:r>
              <a:rPr sz="1850" spc="3" dirty="0">
                <a:solidFill>
                  <a:prstClr val="black"/>
                </a:solidFill>
                <a:latin typeface="Verdana"/>
                <a:cs typeface="Verdana"/>
              </a:rPr>
              <a:t>entrepreneurial</a:t>
            </a:r>
            <a:r>
              <a:rPr sz="1850" spc="6" dirty="0">
                <a:solidFill>
                  <a:prstClr val="black"/>
                </a:solidFill>
                <a:latin typeface="Verdana"/>
                <a:cs typeface="Verdana"/>
              </a:rPr>
              <a:t> </a:t>
            </a:r>
            <a:r>
              <a:rPr sz="1850" spc="3" dirty="0">
                <a:solidFill>
                  <a:prstClr val="black"/>
                </a:solidFill>
                <a:latin typeface="Verdana"/>
                <a:cs typeface="Verdana"/>
              </a:rPr>
              <a:t>path</a:t>
            </a:r>
            <a:endParaRPr sz="1850">
              <a:solidFill>
                <a:prstClr val="black"/>
              </a:solidFill>
              <a:latin typeface="Verdana"/>
              <a:cs typeface="Verdana"/>
            </a:endParaRPr>
          </a:p>
        </p:txBody>
      </p:sp>
      <p:sp>
        <p:nvSpPr>
          <p:cNvPr id="6" name="object 6"/>
          <p:cNvSpPr txBox="1"/>
          <p:nvPr/>
        </p:nvSpPr>
        <p:spPr>
          <a:xfrm>
            <a:off x="1136081" y="3542127"/>
            <a:ext cx="7663940" cy="369050"/>
          </a:xfrm>
          <a:prstGeom prst="rect">
            <a:avLst/>
          </a:prstGeom>
        </p:spPr>
        <p:txBody>
          <a:bodyPr vert="horz" wrap="square" lIns="0" tIns="9627" rIns="0" bIns="0" rtlCol="0">
            <a:spAutoFit/>
          </a:bodyPr>
          <a:lstStyle/>
          <a:p>
            <a:pPr marL="306896" indent="-299580" defTabSz="554492">
              <a:spcBef>
                <a:spcPts val="76"/>
              </a:spcBef>
              <a:buSzPct val="80519"/>
              <a:buFontTx/>
              <a:buChar char="•"/>
              <a:tabLst>
                <a:tab pos="306896" algn="l"/>
                <a:tab pos="307281" algn="l"/>
              </a:tabLst>
            </a:pPr>
            <a:r>
              <a:rPr sz="2335" spc="9" dirty="0">
                <a:solidFill>
                  <a:prstClr val="black"/>
                </a:solidFill>
                <a:latin typeface="Verdana"/>
                <a:cs typeface="Verdana"/>
              </a:rPr>
              <a:t>One</a:t>
            </a:r>
            <a:r>
              <a:rPr sz="2335" spc="3" dirty="0">
                <a:solidFill>
                  <a:prstClr val="black"/>
                </a:solidFill>
                <a:latin typeface="Verdana"/>
                <a:cs typeface="Verdana"/>
              </a:rPr>
              <a:t> </a:t>
            </a:r>
            <a:r>
              <a:rPr sz="2335" spc="9" dirty="0">
                <a:solidFill>
                  <a:prstClr val="black"/>
                </a:solidFill>
                <a:latin typeface="Verdana"/>
                <a:cs typeface="Verdana"/>
              </a:rPr>
              <a:t>week</a:t>
            </a:r>
            <a:r>
              <a:rPr sz="2335" spc="6" dirty="0">
                <a:solidFill>
                  <a:prstClr val="black"/>
                </a:solidFill>
                <a:latin typeface="Verdana"/>
                <a:cs typeface="Verdana"/>
              </a:rPr>
              <a:t> per </a:t>
            </a:r>
            <a:r>
              <a:rPr sz="2335" spc="9" dirty="0">
                <a:solidFill>
                  <a:prstClr val="black"/>
                </a:solidFill>
                <a:latin typeface="Verdana"/>
                <a:cs typeface="Verdana"/>
              </a:rPr>
              <a:t>month</a:t>
            </a:r>
            <a:r>
              <a:rPr sz="2335" spc="3" dirty="0">
                <a:solidFill>
                  <a:prstClr val="black"/>
                </a:solidFill>
                <a:latin typeface="Verdana"/>
                <a:cs typeface="Verdana"/>
              </a:rPr>
              <a:t> </a:t>
            </a:r>
            <a:r>
              <a:rPr sz="2335" spc="6" dirty="0">
                <a:solidFill>
                  <a:prstClr val="black"/>
                </a:solidFill>
                <a:latin typeface="Verdana"/>
                <a:cs typeface="Verdana"/>
              </a:rPr>
              <a:t>entrepreneurship</a:t>
            </a:r>
            <a:r>
              <a:rPr sz="2335" spc="3" dirty="0">
                <a:solidFill>
                  <a:prstClr val="black"/>
                </a:solidFill>
                <a:latin typeface="Verdana"/>
                <a:cs typeface="Verdana"/>
              </a:rPr>
              <a:t> program:</a:t>
            </a:r>
            <a:endParaRPr sz="2335">
              <a:solidFill>
                <a:prstClr val="black"/>
              </a:solidFill>
              <a:latin typeface="Verdana"/>
              <a:cs typeface="Verdana"/>
            </a:endParaRPr>
          </a:p>
        </p:txBody>
      </p:sp>
      <p:sp>
        <p:nvSpPr>
          <p:cNvPr id="7" name="object 7"/>
          <p:cNvSpPr txBox="1"/>
          <p:nvPr/>
        </p:nvSpPr>
        <p:spPr>
          <a:xfrm>
            <a:off x="1358315" y="4066407"/>
            <a:ext cx="101657" cy="1053195"/>
          </a:xfrm>
          <a:prstGeom prst="rect">
            <a:avLst/>
          </a:prstGeom>
        </p:spPr>
        <p:txBody>
          <a:bodyPr vert="horz" wrap="square" lIns="0" tIns="8086" rIns="0" bIns="0" rtlCol="0">
            <a:spAutoFit/>
          </a:bodyPr>
          <a:lstStyle/>
          <a:p>
            <a:pPr marL="7701" defTabSz="554492">
              <a:spcBef>
                <a:spcPts val="64"/>
              </a:spcBef>
            </a:pPr>
            <a:r>
              <a:rPr sz="1486" dirty="0">
                <a:solidFill>
                  <a:prstClr val="black"/>
                </a:solidFill>
                <a:latin typeface="Verdana"/>
                <a:cs typeface="Verdana"/>
              </a:rPr>
              <a:t>-</a:t>
            </a:r>
            <a:endParaRPr sz="1486">
              <a:solidFill>
                <a:prstClr val="black"/>
              </a:solidFill>
              <a:latin typeface="Verdana"/>
              <a:cs typeface="Verdana"/>
            </a:endParaRPr>
          </a:p>
          <a:p>
            <a:pPr marL="7701" defTabSz="554492">
              <a:spcBef>
                <a:spcPts val="1407"/>
              </a:spcBef>
            </a:pPr>
            <a:r>
              <a:rPr sz="1486" dirty="0">
                <a:solidFill>
                  <a:prstClr val="black"/>
                </a:solidFill>
                <a:latin typeface="Verdana"/>
                <a:cs typeface="Verdana"/>
              </a:rPr>
              <a:t>-</a:t>
            </a:r>
            <a:endParaRPr sz="1486">
              <a:solidFill>
                <a:prstClr val="black"/>
              </a:solidFill>
              <a:latin typeface="Verdana"/>
              <a:cs typeface="Verdana"/>
            </a:endParaRPr>
          </a:p>
          <a:p>
            <a:pPr marL="7701" defTabSz="554492">
              <a:spcBef>
                <a:spcPts val="1407"/>
              </a:spcBef>
            </a:pPr>
            <a:r>
              <a:rPr sz="1486" dirty="0">
                <a:solidFill>
                  <a:prstClr val="black"/>
                </a:solidFill>
                <a:latin typeface="Verdana"/>
                <a:cs typeface="Verdana"/>
              </a:rPr>
              <a:t>-</a:t>
            </a:r>
            <a:endParaRPr sz="1486">
              <a:solidFill>
                <a:prstClr val="black"/>
              </a:solidFill>
              <a:latin typeface="Verdana"/>
              <a:cs typeface="Verdana"/>
            </a:endParaRPr>
          </a:p>
        </p:txBody>
      </p:sp>
      <p:sp>
        <p:nvSpPr>
          <p:cNvPr id="8" name="object 8"/>
          <p:cNvSpPr txBox="1"/>
          <p:nvPr/>
        </p:nvSpPr>
        <p:spPr>
          <a:xfrm>
            <a:off x="1616941" y="3916406"/>
            <a:ext cx="7014336" cy="1240289"/>
          </a:xfrm>
          <a:prstGeom prst="rect">
            <a:avLst/>
          </a:prstGeom>
        </p:spPr>
        <p:txBody>
          <a:bodyPr vert="horz" wrap="square" lIns="0" tIns="7316" rIns="0" bIns="0" rtlCol="0">
            <a:spAutoFit/>
          </a:bodyPr>
          <a:lstStyle/>
          <a:p>
            <a:pPr marL="7701" marR="3736276" defTabSz="554492">
              <a:lnSpc>
                <a:spcPct val="143700"/>
              </a:lnSpc>
              <a:spcBef>
                <a:spcPts val="58"/>
              </a:spcBef>
            </a:pPr>
            <a:r>
              <a:rPr sz="1850" spc="-21" dirty="0">
                <a:solidFill>
                  <a:prstClr val="black"/>
                </a:solidFill>
                <a:latin typeface="Verdana"/>
                <a:cs typeface="Verdana"/>
              </a:rPr>
              <a:t>Training</a:t>
            </a:r>
            <a:r>
              <a:rPr sz="1850" spc="33" dirty="0">
                <a:solidFill>
                  <a:prstClr val="black"/>
                </a:solidFill>
                <a:latin typeface="Verdana"/>
                <a:cs typeface="Verdana"/>
              </a:rPr>
              <a:t> </a:t>
            </a:r>
            <a:r>
              <a:rPr sz="1850" spc="6" dirty="0">
                <a:solidFill>
                  <a:prstClr val="black"/>
                </a:solidFill>
                <a:latin typeface="Verdana"/>
                <a:cs typeface="Verdana"/>
              </a:rPr>
              <a:t>&amp;</a:t>
            </a:r>
            <a:r>
              <a:rPr sz="1850" spc="33" dirty="0">
                <a:solidFill>
                  <a:prstClr val="black"/>
                </a:solidFill>
                <a:latin typeface="Verdana"/>
                <a:cs typeface="Verdana"/>
              </a:rPr>
              <a:t> </a:t>
            </a:r>
            <a:r>
              <a:rPr sz="1850" spc="6" dirty="0">
                <a:solidFill>
                  <a:prstClr val="black"/>
                </a:solidFill>
                <a:latin typeface="Verdana"/>
                <a:cs typeface="Verdana"/>
              </a:rPr>
              <a:t>coaching </a:t>
            </a:r>
            <a:r>
              <a:rPr sz="1850" spc="9" dirty="0">
                <a:solidFill>
                  <a:prstClr val="black"/>
                </a:solidFill>
                <a:latin typeface="Verdana"/>
                <a:cs typeface="Verdana"/>
              </a:rPr>
              <a:t> </a:t>
            </a:r>
            <a:r>
              <a:rPr sz="1850" spc="6" dirty="0">
                <a:solidFill>
                  <a:prstClr val="black"/>
                </a:solidFill>
                <a:latin typeface="Verdana"/>
                <a:cs typeface="Verdana"/>
              </a:rPr>
              <a:t>Funding</a:t>
            </a:r>
            <a:r>
              <a:rPr sz="1850" spc="-3" dirty="0">
                <a:solidFill>
                  <a:prstClr val="black"/>
                </a:solidFill>
                <a:latin typeface="Verdana"/>
                <a:cs typeface="Verdana"/>
              </a:rPr>
              <a:t> </a:t>
            </a:r>
            <a:r>
              <a:rPr sz="1850" spc="3" dirty="0">
                <a:solidFill>
                  <a:prstClr val="black"/>
                </a:solidFill>
                <a:latin typeface="Verdana"/>
                <a:cs typeface="Verdana"/>
              </a:rPr>
              <a:t>scouting</a:t>
            </a:r>
            <a:r>
              <a:rPr sz="1850" spc="-3" dirty="0">
                <a:solidFill>
                  <a:prstClr val="black"/>
                </a:solidFill>
                <a:latin typeface="Verdana"/>
                <a:cs typeface="Verdana"/>
              </a:rPr>
              <a:t> </a:t>
            </a:r>
            <a:r>
              <a:rPr sz="1850" spc="6" dirty="0">
                <a:solidFill>
                  <a:prstClr val="black"/>
                </a:solidFill>
                <a:latin typeface="Verdana"/>
                <a:cs typeface="Verdana"/>
              </a:rPr>
              <a:t>&amp;</a:t>
            </a:r>
            <a:r>
              <a:rPr sz="1850" spc="-3" dirty="0">
                <a:solidFill>
                  <a:prstClr val="black"/>
                </a:solidFill>
                <a:latin typeface="Verdana"/>
                <a:cs typeface="Verdana"/>
              </a:rPr>
              <a:t> </a:t>
            </a:r>
            <a:r>
              <a:rPr sz="1850" spc="3" dirty="0">
                <a:solidFill>
                  <a:prstClr val="black"/>
                </a:solidFill>
                <a:latin typeface="Verdana"/>
                <a:cs typeface="Verdana"/>
              </a:rPr>
              <a:t>support</a:t>
            </a:r>
            <a:endParaRPr sz="1850">
              <a:solidFill>
                <a:prstClr val="black"/>
              </a:solidFill>
              <a:latin typeface="Verdana"/>
              <a:cs typeface="Verdana"/>
            </a:endParaRPr>
          </a:p>
          <a:p>
            <a:pPr marL="7701" defTabSz="554492">
              <a:spcBef>
                <a:spcPts val="970"/>
              </a:spcBef>
            </a:pPr>
            <a:r>
              <a:rPr sz="1850" spc="3" dirty="0">
                <a:solidFill>
                  <a:prstClr val="black"/>
                </a:solidFill>
                <a:latin typeface="Verdana"/>
                <a:cs typeface="Verdana"/>
              </a:rPr>
              <a:t>Networks</a:t>
            </a:r>
            <a:r>
              <a:rPr sz="1850" spc="6" dirty="0">
                <a:solidFill>
                  <a:prstClr val="black"/>
                </a:solidFill>
                <a:latin typeface="Verdana"/>
                <a:cs typeface="Verdana"/>
              </a:rPr>
              <a:t> </a:t>
            </a:r>
            <a:r>
              <a:rPr sz="1850" spc="3" dirty="0">
                <a:solidFill>
                  <a:prstClr val="black"/>
                </a:solidFill>
                <a:latin typeface="Verdana"/>
                <a:cs typeface="Verdana"/>
              </a:rPr>
              <a:t>with</a:t>
            </a:r>
            <a:r>
              <a:rPr sz="1850" spc="9" dirty="0">
                <a:solidFill>
                  <a:prstClr val="black"/>
                </a:solidFill>
                <a:latin typeface="Verdana"/>
                <a:cs typeface="Verdana"/>
              </a:rPr>
              <a:t> </a:t>
            </a:r>
            <a:r>
              <a:rPr sz="1850" spc="6" dirty="0">
                <a:solidFill>
                  <a:prstClr val="black"/>
                </a:solidFill>
                <a:latin typeface="Verdana"/>
                <a:cs typeface="Verdana"/>
              </a:rPr>
              <a:t>sponsors </a:t>
            </a:r>
            <a:r>
              <a:rPr sz="1850" spc="3" dirty="0">
                <a:solidFill>
                  <a:prstClr val="black"/>
                </a:solidFill>
                <a:latin typeface="Verdana"/>
                <a:cs typeface="Verdana"/>
              </a:rPr>
              <a:t>(government,</a:t>
            </a:r>
            <a:r>
              <a:rPr sz="1850" spc="9" dirty="0">
                <a:solidFill>
                  <a:prstClr val="black"/>
                </a:solidFill>
                <a:latin typeface="Verdana"/>
                <a:cs typeface="Verdana"/>
              </a:rPr>
              <a:t> </a:t>
            </a:r>
            <a:r>
              <a:rPr sz="1850" spc="3" dirty="0">
                <a:solidFill>
                  <a:prstClr val="black"/>
                </a:solidFill>
                <a:latin typeface="Verdana"/>
                <a:cs typeface="Verdana"/>
              </a:rPr>
              <a:t>business,</a:t>
            </a:r>
            <a:r>
              <a:rPr sz="1850" spc="9" dirty="0">
                <a:solidFill>
                  <a:prstClr val="black"/>
                </a:solidFill>
                <a:latin typeface="Verdana"/>
                <a:cs typeface="Verdana"/>
              </a:rPr>
              <a:t> </a:t>
            </a:r>
            <a:r>
              <a:rPr sz="1850" dirty="0">
                <a:solidFill>
                  <a:prstClr val="black"/>
                </a:solidFill>
                <a:latin typeface="Verdana"/>
                <a:cs typeface="Verdana"/>
              </a:rPr>
              <a:t>investors)</a:t>
            </a:r>
            <a:endParaRPr sz="1850">
              <a:solidFill>
                <a:prstClr val="black"/>
              </a:solidFill>
              <a:latin typeface="Verdana"/>
              <a:cs typeface="Verdana"/>
            </a:endParaRPr>
          </a:p>
        </p:txBody>
      </p:sp>
      <p:sp>
        <p:nvSpPr>
          <p:cNvPr id="9" name="object 9"/>
          <p:cNvSpPr txBox="1"/>
          <p:nvPr/>
        </p:nvSpPr>
        <p:spPr>
          <a:xfrm>
            <a:off x="1136081" y="5440644"/>
            <a:ext cx="8346275" cy="1054944"/>
          </a:xfrm>
          <a:prstGeom prst="rect">
            <a:avLst/>
          </a:prstGeom>
        </p:spPr>
        <p:txBody>
          <a:bodyPr vert="horz" wrap="square" lIns="0" tIns="9627" rIns="0" bIns="0" rtlCol="0">
            <a:spAutoFit/>
          </a:bodyPr>
          <a:lstStyle/>
          <a:p>
            <a:pPr marL="306896" indent="-299580" defTabSz="554492">
              <a:spcBef>
                <a:spcPts val="76"/>
              </a:spcBef>
              <a:buSzPct val="80519"/>
              <a:buFontTx/>
              <a:buChar char="•"/>
              <a:tabLst>
                <a:tab pos="306896" algn="l"/>
                <a:tab pos="307281" algn="l"/>
              </a:tabLst>
            </a:pPr>
            <a:r>
              <a:rPr sz="2335" spc="-3" dirty="0">
                <a:solidFill>
                  <a:prstClr val="black"/>
                </a:solidFill>
                <a:latin typeface="Verdana"/>
                <a:cs typeface="Verdana"/>
              </a:rPr>
              <a:t>Focus</a:t>
            </a:r>
            <a:r>
              <a:rPr sz="2335" spc="3" dirty="0">
                <a:solidFill>
                  <a:prstClr val="black"/>
                </a:solidFill>
                <a:latin typeface="Verdana"/>
                <a:cs typeface="Verdana"/>
              </a:rPr>
              <a:t> </a:t>
            </a:r>
            <a:r>
              <a:rPr sz="2335" spc="6" dirty="0">
                <a:solidFill>
                  <a:prstClr val="black"/>
                </a:solidFill>
                <a:latin typeface="Verdana"/>
                <a:cs typeface="Verdana"/>
              </a:rPr>
              <a:t>for</a:t>
            </a:r>
            <a:r>
              <a:rPr sz="2335" spc="3" dirty="0">
                <a:solidFill>
                  <a:prstClr val="black"/>
                </a:solidFill>
                <a:latin typeface="Verdana"/>
                <a:cs typeface="Verdana"/>
              </a:rPr>
              <a:t> </a:t>
            </a:r>
            <a:r>
              <a:rPr sz="2335" spc="9" dirty="0">
                <a:solidFill>
                  <a:prstClr val="black"/>
                </a:solidFill>
                <a:latin typeface="Verdana"/>
                <a:cs typeface="Verdana"/>
              </a:rPr>
              <a:t>each</a:t>
            </a:r>
            <a:r>
              <a:rPr sz="2335" dirty="0">
                <a:solidFill>
                  <a:prstClr val="black"/>
                </a:solidFill>
                <a:latin typeface="Verdana"/>
                <a:cs typeface="Verdana"/>
              </a:rPr>
              <a:t> </a:t>
            </a:r>
            <a:r>
              <a:rPr sz="2335" spc="6" dirty="0">
                <a:solidFill>
                  <a:prstClr val="black"/>
                </a:solidFill>
                <a:latin typeface="Verdana"/>
                <a:cs typeface="Verdana"/>
              </a:rPr>
              <a:t>group:</a:t>
            </a:r>
            <a:r>
              <a:rPr sz="2335" spc="3" dirty="0">
                <a:solidFill>
                  <a:prstClr val="black"/>
                </a:solidFill>
                <a:latin typeface="Verdana"/>
                <a:cs typeface="Verdana"/>
              </a:rPr>
              <a:t> </a:t>
            </a:r>
            <a:r>
              <a:rPr sz="2335" spc="6" dirty="0">
                <a:solidFill>
                  <a:prstClr val="black"/>
                </a:solidFill>
                <a:latin typeface="Verdana"/>
                <a:cs typeface="Verdana"/>
              </a:rPr>
              <a:t>2021</a:t>
            </a:r>
            <a:r>
              <a:rPr sz="2335" dirty="0">
                <a:solidFill>
                  <a:prstClr val="black"/>
                </a:solidFill>
                <a:latin typeface="Verdana"/>
                <a:cs typeface="Verdana"/>
              </a:rPr>
              <a:t> </a:t>
            </a:r>
            <a:r>
              <a:rPr sz="2335" spc="6" dirty="0">
                <a:solidFill>
                  <a:prstClr val="black"/>
                </a:solidFill>
                <a:latin typeface="Verdana"/>
                <a:cs typeface="Verdana"/>
              </a:rPr>
              <a:t>cohort</a:t>
            </a:r>
            <a:r>
              <a:rPr sz="2335" spc="3" dirty="0">
                <a:solidFill>
                  <a:prstClr val="black"/>
                </a:solidFill>
                <a:latin typeface="Verdana"/>
                <a:cs typeface="Verdana"/>
              </a:rPr>
              <a:t> </a:t>
            </a:r>
            <a:r>
              <a:rPr sz="2335" spc="6" dirty="0">
                <a:solidFill>
                  <a:prstClr val="black"/>
                </a:solidFill>
                <a:latin typeface="Verdana"/>
                <a:cs typeface="Verdana"/>
              </a:rPr>
              <a:t>Sustainability</a:t>
            </a:r>
            <a:endParaRPr sz="2335">
              <a:solidFill>
                <a:prstClr val="black"/>
              </a:solidFill>
              <a:latin typeface="Verdana"/>
              <a:cs typeface="Verdana"/>
            </a:endParaRPr>
          </a:p>
          <a:p>
            <a:pPr defTabSz="554492">
              <a:buFont typeface="Verdana"/>
              <a:buChar char="•"/>
            </a:pPr>
            <a:endParaRPr sz="2122">
              <a:solidFill>
                <a:prstClr val="black"/>
              </a:solidFill>
              <a:latin typeface="Verdana"/>
              <a:cs typeface="Verdana"/>
            </a:endParaRPr>
          </a:p>
          <a:p>
            <a:pPr marL="306896" indent="-299580" defTabSz="554492">
              <a:buSzPct val="80519"/>
              <a:buFontTx/>
              <a:buChar char="•"/>
              <a:tabLst>
                <a:tab pos="306896" algn="l"/>
                <a:tab pos="307281" algn="l"/>
              </a:tabLst>
            </a:pPr>
            <a:r>
              <a:rPr sz="2335" spc="6" dirty="0">
                <a:solidFill>
                  <a:prstClr val="black"/>
                </a:solidFill>
                <a:latin typeface="Verdana"/>
                <a:cs typeface="Verdana"/>
              </a:rPr>
              <a:t>International </a:t>
            </a:r>
            <a:r>
              <a:rPr sz="2335" dirty="0">
                <a:solidFill>
                  <a:prstClr val="black"/>
                </a:solidFill>
                <a:latin typeface="Verdana"/>
                <a:cs typeface="Verdana"/>
              </a:rPr>
              <a:t>program</a:t>
            </a:r>
            <a:r>
              <a:rPr sz="2335" spc="9" dirty="0">
                <a:solidFill>
                  <a:prstClr val="black"/>
                </a:solidFill>
                <a:latin typeface="Verdana"/>
                <a:cs typeface="Verdana"/>
              </a:rPr>
              <a:t> </a:t>
            </a:r>
            <a:r>
              <a:rPr sz="2335" spc="6" dirty="0">
                <a:solidFill>
                  <a:prstClr val="black"/>
                </a:solidFill>
                <a:latin typeface="Verdana"/>
                <a:cs typeface="Verdana"/>
              </a:rPr>
              <a:t>with </a:t>
            </a:r>
            <a:r>
              <a:rPr sz="2335" spc="3" dirty="0">
                <a:solidFill>
                  <a:prstClr val="black"/>
                </a:solidFill>
                <a:latin typeface="Verdana"/>
                <a:cs typeface="Verdana"/>
              </a:rPr>
              <a:t>Cyclotron</a:t>
            </a:r>
            <a:r>
              <a:rPr sz="2335" spc="9" dirty="0">
                <a:solidFill>
                  <a:prstClr val="black"/>
                </a:solidFill>
                <a:latin typeface="Verdana"/>
                <a:cs typeface="Verdana"/>
              </a:rPr>
              <a:t> </a:t>
            </a:r>
            <a:r>
              <a:rPr sz="2335" spc="-6" dirty="0">
                <a:solidFill>
                  <a:prstClr val="black"/>
                </a:solidFill>
                <a:latin typeface="Verdana"/>
                <a:cs typeface="Verdana"/>
              </a:rPr>
              <a:t>Road</a:t>
            </a:r>
            <a:r>
              <a:rPr sz="2335" spc="3" dirty="0">
                <a:solidFill>
                  <a:prstClr val="black"/>
                </a:solidFill>
                <a:latin typeface="Verdana"/>
                <a:cs typeface="Verdana"/>
              </a:rPr>
              <a:t> </a:t>
            </a:r>
            <a:r>
              <a:rPr sz="2335" spc="12" dirty="0">
                <a:solidFill>
                  <a:prstClr val="black"/>
                </a:solidFill>
                <a:latin typeface="Verdana"/>
                <a:cs typeface="Verdana"/>
              </a:rPr>
              <a:t>&amp;</a:t>
            </a:r>
            <a:r>
              <a:rPr sz="2335" spc="9" dirty="0">
                <a:solidFill>
                  <a:prstClr val="black"/>
                </a:solidFill>
                <a:latin typeface="Verdana"/>
                <a:cs typeface="Verdana"/>
              </a:rPr>
              <a:t> </a:t>
            </a:r>
            <a:r>
              <a:rPr sz="2335" spc="-3" dirty="0">
                <a:solidFill>
                  <a:prstClr val="black"/>
                </a:solidFill>
                <a:latin typeface="Verdana"/>
                <a:cs typeface="Verdana"/>
              </a:rPr>
              <a:t>Runway</a:t>
            </a:r>
            <a:endParaRPr sz="2335">
              <a:solidFill>
                <a:prstClr val="black"/>
              </a:solidFill>
              <a:latin typeface="Verdana"/>
              <a:cs typeface="Verdana"/>
            </a:endParaRPr>
          </a:p>
        </p:txBody>
      </p:sp>
      <p:pic>
        <p:nvPicPr>
          <p:cNvPr id="10" name="object 10"/>
          <p:cNvPicPr/>
          <p:nvPr/>
        </p:nvPicPr>
        <p:blipFill>
          <a:blip r:embed="rId2" cstate="print"/>
          <a:stretch>
            <a:fillRect/>
          </a:stretch>
        </p:blipFill>
        <p:spPr>
          <a:xfrm>
            <a:off x="10059649" y="2991781"/>
            <a:ext cx="2045608" cy="3478397"/>
          </a:xfrm>
          <a:prstGeom prst="rect">
            <a:avLst/>
          </a:prstGeom>
        </p:spPr>
      </p:pic>
    </p:spTree>
    <p:extLst>
      <p:ext uri="{BB962C8B-B14F-4D97-AF65-F5344CB8AC3E}">
        <p14:creationId xmlns:p14="http://schemas.microsoft.com/office/powerpoint/2010/main" val="187688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4732" y="616771"/>
            <a:ext cx="1824821" cy="653615"/>
          </a:xfrm>
          <a:prstGeom prst="rect">
            <a:avLst/>
          </a:prstGeom>
        </p:spPr>
        <p:txBody>
          <a:bodyPr vert="horz" wrap="square" lIns="0" tIns="9627" rIns="0" bIns="0" rtlCol="0">
            <a:spAutoFit/>
          </a:bodyPr>
          <a:lstStyle/>
          <a:p>
            <a:pPr marL="7701">
              <a:spcBef>
                <a:spcPts val="76"/>
              </a:spcBef>
            </a:pPr>
            <a:r>
              <a:rPr spc="3" dirty="0"/>
              <a:t>Timing</a:t>
            </a:r>
          </a:p>
        </p:txBody>
      </p:sp>
      <p:sp>
        <p:nvSpPr>
          <p:cNvPr id="3" name="object 3"/>
          <p:cNvSpPr txBox="1"/>
          <p:nvPr/>
        </p:nvSpPr>
        <p:spPr>
          <a:xfrm>
            <a:off x="1136081" y="2873128"/>
            <a:ext cx="5919983" cy="2798160"/>
          </a:xfrm>
          <a:prstGeom prst="rect">
            <a:avLst/>
          </a:prstGeom>
        </p:spPr>
        <p:txBody>
          <a:bodyPr vert="horz" wrap="square" lIns="0" tIns="8086" rIns="0" bIns="0" rtlCol="0">
            <a:spAutoFit/>
          </a:bodyPr>
          <a:lstStyle/>
          <a:p>
            <a:pPr marL="313057" indent="-305741" defTabSz="554492">
              <a:spcBef>
                <a:spcPts val="64"/>
              </a:spcBef>
              <a:buSzPct val="79746"/>
              <a:buFontTx/>
              <a:buChar char="•"/>
              <a:tabLst>
                <a:tab pos="313057" algn="l"/>
                <a:tab pos="313442" algn="l"/>
              </a:tabLst>
            </a:pPr>
            <a:r>
              <a:rPr sz="2395" spc="-6" dirty="0">
                <a:solidFill>
                  <a:prstClr val="black"/>
                </a:solidFill>
                <a:latin typeface="Verdana"/>
                <a:cs typeface="Verdana"/>
              </a:rPr>
              <a:t>Nov</a:t>
            </a:r>
            <a:r>
              <a:rPr sz="2395" spc="-9" dirty="0">
                <a:solidFill>
                  <a:prstClr val="black"/>
                </a:solidFill>
                <a:latin typeface="Verdana"/>
                <a:cs typeface="Verdana"/>
              </a:rPr>
              <a:t> </a:t>
            </a:r>
            <a:r>
              <a:rPr sz="2395" dirty="0">
                <a:solidFill>
                  <a:prstClr val="black"/>
                </a:solidFill>
                <a:latin typeface="Verdana"/>
                <a:cs typeface="Verdana"/>
              </a:rPr>
              <a:t>2021:</a:t>
            </a:r>
            <a:r>
              <a:rPr sz="2395" spc="-9" dirty="0">
                <a:solidFill>
                  <a:prstClr val="black"/>
                </a:solidFill>
                <a:latin typeface="Verdana"/>
                <a:cs typeface="Verdana"/>
              </a:rPr>
              <a:t> </a:t>
            </a:r>
            <a:r>
              <a:rPr sz="2395" dirty="0">
                <a:solidFill>
                  <a:prstClr val="black"/>
                </a:solidFill>
                <a:latin typeface="Verdana"/>
                <a:cs typeface="Verdana"/>
              </a:rPr>
              <a:t>NWO</a:t>
            </a:r>
            <a:r>
              <a:rPr sz="2395" spc="-9" dirty="0">
                <a:solidFill>
                  <a:prstClr val="black"/>
                </a:solidFill>
                <a:latin typeface="Verdana"/>
                <a:cs typeface="Verdana"/>
              </a:rPr>
              <a:t> </a:t>
            </a:r>
            <a:r>
              <a:rPr sz="2395" dirty="0">
                <a:solidFill>
                  <a:prstClr val="black"/>
                </a:solidFill>
                <a:latin typeface="Verdana"/>
                <a:cs typeface="Verdana"/>
              </a:rPr>
              <a:t>call</a:t>
            </a:r>
            <a:r>
              <a:rPr sz="2395" spc="-9" dirty="0">
                <a:solidFill>
                  <a:prstClr val="black"/>
                </a:solidFill>
                <a:latin typeface="Verdana"/>
                <a:cs typeface="Verdana"/>
              </a:rPr>
              <a:t> </a:t>
            </a:r>
            <a:r>
              <a:rPr sz="2395" dirty="0">
                <a:solidFill>
                  <a:prstClr val="black"/>
                </a:solidFill>
                <a:latin typeface="Verdana"/>
                <a:cs typeface="Verdana"/>
              </a:rPr>
              <a:t>open</a:t>
            </a:r>
            <a:endParaRPr sz="2395">
              <a:solidFill>
                <a:prstClr val="black"/>
              </a:solidFill>
              <a:latin typeface="Verdana"/>
              <a:cs typeface="Verdana"/>
            </a:endParaRPr>
          </a:p>
          <a:p>
            <a:pPr defTabSz="554492">
              <a:spcBef>
                <a:spcPts val="12"/>
              </a:spcBef>
              <a:buFont typeface="Verdana"/>
              <a:buChar char="•"/>
            </a:pPr>
            <a:endParaRPr sz="2850">
              <a:solidFill>
                <a:prstClr val="black"/>
              </a:solidFill>
              <a:latin typeface="Verdana"/>
              <a:cs typeface="Verdana"/>
            </a:endParaRPr>
          </a:p>
          <a:p>
            <a:pPr marL="313057" indent="-305741" defTabSz="554492">
              <a:buSzPct val="79746"/>
              <a:buFontTx/>
              <a:buChar char="•"/>
              <a:tabLst>
                <a:tab pos="313057" algn="l"/>
                <a:tab pos="313442" algn="l"/>
              </a:tabLst>
            </a:pPr>
            <a:r>
              <a:rPr sz="2395" spc="-18" dirty="0">
                <a:solidFill>
                  <a:prstClr val="black"/>
                </a:solidFill>
                <a:latin typeface="Verdana"/>
                <a:cs typeface="Verdana"/>
              </a:rPr>
              <a:t>Feb</a:t>
            </a:r>
            <a:r>
              <a:rPr sz="2395" spc="-6" dirty="0">
                <a:solidFill>
                  <a:prstClr val="black"/>
                </a:solidFill>
                <a:latin typeface="Verdana"/>
                <a:cs typeface="Verdana"/>
              </a:rPr>
              <a:t> </a:t>
            </a:r>
            <a:r>
              <a:rPr sz="2395" dirty="0">
                <a:solidFill>
                  <a:prstClr val="black"/>
                </a:solidFill>
                <a:latin typeface="Verdana"/>
                <a:cs typeface="Verdana"/>
              </a:rPr>
              <a:t>-</a:t>
            </a:r>
            <a:r>
              <a:rPr sz="2395" spc="-6" dirty="0">
                <a:solidFill>
                  <a:prstClr val="black"/>
                </a:solidFill>
                <a:latin typeface="Verdana"/>
                <a:cs typeface="Verdana"/>
              </a:rPr>
              <a:t> </a:t>
            </a:r>
            <a:r>
              <a:rPr sz="2395" dirty="0">
                <a:solidFill>
                  <a:prstClr val="black"/>
                </a:solidFill>
                <a:latin typeface="Verdana"/>
                <a:cs typeface="Verdana"/>
              </a:rPr>
              <a:t>Apr</a:t>
            </a:r>
            <a:r>
              <a:rPr sz="2395" spc="-3" dirty="0">
                <a:solidFill>
                  <a:prstClr val="black"/>
                </a:solidFill>
                <a:latin typeface="Verdana"/>
                <a:cs typeface="Verdana"/>
              </a:rPr>
              <a:t> </a:t>
            </a:r>
            <a:r>
              <a:rPr sz="2395" dirty="0">
                <a:solidFill>
                  <a:prstClr val="black"/>
                </a:solidFill>
                <a:latin typeface="Verdana"/>
                <a:cs typeface="Verdana"/>
              </a:rPr>
              <a:t>2022:</a:t>
            </a:r>
            <a:r>
              <a:rPr sz="2395" spc="-6" dirty="0">
                <a:solidFill>
                  <a:prstClr val="black"/>
                </a:solidFill>
                <a:latin typeface="Verdana"/>
                <a:cs typeface="Verdana"/>
              </a:rPr>
              <a:t> </a:t>
            </a:r>
            <a:r>
              <a:rPr sz="2395" dirty="0">
                <a:solidFill>
                  <a:prstClr val="black"/>
                </a:solidFill>
                <a:latin typeface="Verdana"/>
                <a:cs typeface="Verdana"/>
              </a:rPr>
              <a:t>Selection</a:t>
            </a:r>
            <a:r>
              <a:rPr sz="2395" spc="-6" dirty="0">
                <a:solidFill>
                  <a:prstClr val="black"/>
                </a:solidFill>
                <a:latin typeface="Verdana"/>
                <a:cs typeface="Verdana"/>
              </a:rPr>
              <a:t> </a:t>
            </a:r>
            <a:r>
              <a:rPr sz="2395" dirty="0">
                <a:solidFill>
                  <a:prstClr val="black"/>
                </a:solidFill>
                <a:latin typeface="Verdana"/>
                <a:cs typeface="Verdana"/>
              </a:rPr>
              <a:t>process</a:t>
            </a:r>
            <a:endParaRPr sz="2395">
              <a:solidFill>
                <a:prstClr val="black"/>
              </a:solidFill>
              <a:latin typeface="Verdana"/>
              <a:cs typeface="Verdana"/>
            </a:endParaRPr>
          </a:p>
          <a:p>
            <a:pPr defTabSz="554492">
              <a:spcBef>
                <a:spcPts val="12"/>
              </a:spcBef>
              <a:buFont typeface="Verdana"/>
              <a:buChar char="•"/>
            </a:pPr>
            <a:endParaRPr sz="2850">
              <a:solidFill>
                <a:prstClr val="black"/>
              </a:solidFill>
              <a:latin typeface="Verdana"/>
              <a:cs typeface="Verdana"/>
            </a:endParaRPr>
          </a:p>
          <a:p>
            <a:pPr marL="313057" indent="-305741" defTabSz="554492">
              <a:buSzPct val="79746"/>
              <a:buFontTx/>
              <a:buChar char="•"/>
              <a:tabLst>
                <a:tab pos="313057" algn="l"/>
                <a:tab pos="313442" algn="l"/>
              </a:tabLst>
            </a:pPr>
            <a:r>
              <a:rPr sz="2395" dirty="0">
                <a:solidFill>
                  <a:prstClr val="black"/>
                </a:solidFill>
                <a:latin typeface="Verdana"/>
                <a:cs typeface="Verdana"/>
              </a:rPr>
              <a:t>Apr:</a:t>
            </a:r>
            <a:r>
              <a:rPr sz="2395" spc="-3" dirty="0">
                <a:solidFill>
                  <a:prstClr val="black"/>
                </a:solidFill>
                <a:latin typeface="Verdana"/>
                <a:cs typeface="Verdana"/>
              </a:rPr>
              <a:t> </a:t>
            </a:r>
            <a:r>
              <a:rPr sz="2395" dirty="0">
                <a:solidFill>
                  <a:prstClr val="black"/>
                </a:solidFill>
                <a:latin typeface="Verdana"/>
                <a:cs typeface="Verdana"/>
              </a:rPr>
              <a:t>Announcement</a:t>
            </a:r>
            <a:r>
              <a:rPr sz="2395" spc="-3" dirty="0">
                <a:solidFill>
                  <a:prstClr val="black"/>
                </a:solidFill>
                <a:latin typeface="Verdana"/>
                <a:cs typeface="Verdana"/>
              </a:rPr>
              <a:t> </a:t>
            </a:r>
            <a:r>
              <a:rPr sz="2395" dirty="0">
                <a:solidFill>
                  <a:prstClr val="black"/>
                </a:solidFill>
                <a:latin typeface="Verdana"/>
                <a:cs typeface="Verdana"/>
              </a:rPr>
              <a:t>max. 10</a:t>
            </a:r>
            <a:r>
              <a:rPr sz="2395" spc="-3" dirty="0">
                <a:solidFill>
                  <a:prstClr val="black"/>
                </a:solidFill>
                <a:latin typeface="Verdana"/>
                <a:cs typeface="Verdana"/>
              </a:rPr>
              <a:t> </a:t>
            </a:r>
            <a:r>
              <a:rPr sz="2395" dirty="0">
                <a:solidFill>
                  <a:prstClr val="black"/>
                </a:solidFill>
                <a:latin typeface="Verdana"/>
                <a:cs typeface="Verdana"/>
              </a:rPr>
              <a:t>fellows</a:t>
            </a:r>
            <a:endParaRPr sz="2395">
              <a:solidFill>
                <a:prstClr val="black"/>
              </a:solidFill>
              <a:latin typeface="Verdana"/>
              <a:cs typeface="Verdana"/>
            </a:endParaRPr>
          </a:p>
          <a:p>
            <a:pPr defTabSz="554492">
              <a:spcBef>
                <a:spcPts val="9"/>
              </a:spcBef>
              <a:buFont typeface="Verdana"/>
              <a:buChar char="•"/>
            </a:pPr>
            <a:endParaRPr sz="2850">
              <a:solidFill>
                <a:prstClr val="black"/>
              </a:solidFill>
              <a:latin typeface="Verdana"/>
              <a:cs typeface="Verdana"/>
            </a:endParaRPr>
          </a:p>
          <a:p>
            <a:pPr marL="313057" indent="-305741" defTabSz="554492">
              <a:buSzPct val="79746"/>
              <a:buFontTx/>
              <a:buChar char="•"/>
              <a:tabLst>
                <a:tab pos="313057" algn="l"/>
                <a:tab pos="313442" algn="l"/>
              </a:tabLst>
            </a:pPr>
            <a:r>
              <a:rPr sz="2395" spc="-3" dirty="0">
                <a:solidFill>
                  <a:prstClr val="black"/>
                </a:solidFill>
                <a:latin typeface="Verdana"/>
                <a:cs typeface="Verdana"/>
              </a:rPr>
              <a:t>May:</a:t>
            </a:r>
            <a:r>
              <a:rPr sz="2395" spc="-18" dirty="0">
                <a:solidFill>
                  <a:prstClr val="black"/>
                </a:solidFill>
                <a:latin typeface="Verdana"/>
                <a:cs typeface="Verdana"/>
              </a:rPr>
              <a:t> </a:t>
            </a:r>
            <a:r>
              <a:rPr sz="2395" dirty="0">
                <a:solidFill>
                  <a:prstClr val="black"/>
                </a:solidFill>
                <a:latin typeface="Verdana"/>
                <a:cs typeface="Verdana"/>
              </a:rPr>
              <a:t>Start</a:t>
            </a:r>
            <a:r>
              <a:rPr sz="2395" spc="-15" dirty="0">
                <a:solidFill>
                  <a:prstClr val="black"/>
                </a:solidFill>
                <a:latin typeface="Verdana"/>
                <a:cs typeface="Verdana"/>
              </a:rPr>
              <a:t> </a:t>
            </a:r>
            <a:r>
              <a:rPr sz="2395" spc="-6" dirty="0">
                <a:solidFill>
                  <a:prstClr val="black"/>
                </a:solidFill>
                <a:latin typeface="Verdana"/>
                <a:cs typeface="Verdana"/>
              </a:rPr>
              <a:t>program</a:t>
            </a:r>
            <a:endParaRPr sz="2395">
              <a:solidFill>
                <a:prstClr val="black"/>
              </a:solidFill>
              <a:latin typeface="Verdana"/>
              <a:cs typeface="Verdana"/>
            </a:endParaRPr>
          </a:p>
        </p:txBody>
      </p:sp>
      <p:grpSp>
        <p:nvGrpSpPr>
          <p:cNvPr id="4" name="object 4"/>
          <p:cNvGrpSpPr/>
          <p:nvPr/>
        </p:nvGrpSpPr>
        <p:grpSpPr>
          <a:xfrm>
            <a:off x="8035236" y="3184462"/>
            <a:ext cx="3868744" cy="2200644"/>
            <a:chOff x="13249994" y="5251413"/>
            <a:chExt cx="6379845" cy="3629025"/>
          </a:xfrm>
        </p:grpSpPr>
        <p:pic>
          <p:nvPicPr>
            <p:cNvPr id="5" name="object 5"/>
            <p:cNvPicPr/>
            <p:nvPr/>
          </p:nvPicPr>
          <p:blipFill>
            <a:blip r:embed="rId2" cstate="print"/>
            <a:stretch>
              <a:fillRect/>
            </a:stretch>
          </p:blipFill>
          <p:spPr>
            <a:xfrm>
              <a:off x="13249994" y="5251413"/>
              <a:ext cx="6379759" cy="3628978"/>
            </a:xfrm>
            <a:prstGeom prst="rect">
              <a:avLst/>
            </a:prstGeom>
          </p:spPr>
        </p:pic>
        <p:pic>
          <p:nvPicPr>
            <p:cNvPr id="6" name="object 6"/>
            <p:cNvPicPr/>
            <p:nvPr/>
          </p:nvPicPr>
          <p:blipFill>
            <a:blip r:embed="rId3" cstate="print"/>
            <a:stretch>
              <a:fillRect/>
            </a:stretch>
          </p:blipFill>
          <p:spPr>
            <a:xfrm>
              <a:off x="13277061" y="5278489"/>
              <a:ext cx="6295992" cy="3545211"/>
            </a:xfrm>
            <a:prstGeom prst="rect">
              <a:avLst/>
            </a:prstGeom>
          </p:spPr>
        </p:pic>
      </p:grpSp>
    </p:spTree>
    <p:extLst>
      <p:ext uri="{BB962C8B-B14F-4D97-AF65-F5344CB8AC3E}">
        <p14:creationId xmlns:p14="http://schemas.microsoft.com/office/powerpoint/2010/main" val="3827272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6654" y="616771"/>
            <a:ext cx="2921485" cy="653615"/>
          </a:xfrm>
          <a:prstGeom prst="rect">
            <a:avLst/>
          </a:prstGeom>
        </p:spPr>
        <p:txBody>
          <a:bodyPr vert="horz" wrap="square" lIns="0" tIns="9627" rIns="0" bIns="0" rtlCol="0">
            <a:spAutoFit/>
          </a:bodyPr>
          <a:lstStyle/>
          <a:p>
            <a:pPr marL="7701">
              <a:spcBef>
                <a:spcPts val="76"/>
              </a:spcBef>
            </a:pPr>
            <a:r>
              <a:rPr spc="6" dirty="0"/>
              <a:t>Ch</a:t>
            </a:r>
            <a:r>
              <a:rPr spc="9" dirty="0"/>
              <a:t>a</a:t>
            </a:r>
            <a:r>
              <a:rPr dirty="0"/>
              <a:t>ll</a:t>
            </a:r>
            <a:r>
              <a:rPr spc="9" dirty="0"/>
              <a:t>e</a:t>
            </a:r>
            <a:r>
              <a:rPr spc="6" dirty="0"/>
              <a:t>nges</a:t>
            </a:r>
          </a:p>
        </p:txBody>
      </p:sp>
      <p:sp>
        <p:nvSpPr>
          <p:cNvPr id="3" name="object 3"/>
          <p:cNvSpPr txBox="1"/>
          <p:nvPr/>
        </p:nvSpPr>
        <p:spPr>
          <a:xfrm>
            <a:off x="1136081" y="2339765"/>
            <a:ext cx="9528038" cy="3886663"/>
          </a:xfrm>
          <a:prstGeom prst="rect">
            <a:avLst/>
          </a:prstGeom>
        </p:spPr>
        <p:txBody>
          <a:bodyPr vert="horz" wrap="square" lIns="0" tIns="8086" rIns="0" bIns="0" rtlCol="0">
            <a:spAutoFit/>
          </a:bodyPr>
          <a:lstStyle/>
          <a:p>
            <a:pPr marL="313057" indent="-305741" defTabSz="554492">
              <a:spcBef>
                <a:spcPts val="64"/>
              </a:spcBef>
              <a:buSzPct val="79746"/>
              <a:buFontTx/>
              <a:buChar char="•"/>
              <a:tabLst>
                <a:tab pos="313057" algn="l"/>
                <a:tab pos="313442" algn="l"/>
              </a:tabLst>
            </a:pPr>
            <a:r>
              <a:rPr sz="2395" dirty="0">
                <a:solidFill>
                  <a:prstClr val="black"/>
                </a:solidFill>
                <a:latin typeface="Verdana"/>
                <a:cs typeface="Verdana"/>
              </a:rPr>
              <a:t>European</a:t>
            </a:r>
            <a:r>
              <a:rPr sz="2395" spc="-3" dirty="0">
                <a:solidFill>
                  <a:prstClr val="black"/>
                </a:solidFill>
                <a:latin typeface="Verdana"/>
                <a:cs typeface="Verdana"/>
              </a:rPr>
              <a:t> version </a:t>
            </a:r>
            <a:r>
              <a:rPr sz="2395" spc="3" dirty="0">
                <a:solidFill>
                  <a:prstClr val="black"/>
                </a:solidFill>
                <a:latin typeface="Verdana"/>
                <a:cs typeface="Verdana"/>
              </a:rPr>
              <a:t>&amp;</a:t>
            </a:r>
            <a:r>
              <a:rPr sz="2395" dirty="0">
                <a:solidFill>
                  <a:prstClr val="black"/>
                </a:solidFill>
                <a:latin typeface="Verdana"/>
                <a:cs typeface="Verdana"/>
              </a:rPr>
              <a:t> language</a:t>
            </a:r>
            <a:r>
              <a:rPr sz="2395" spc="-3" dirty="0">
                <a:solidFill>
                  <a:prstClr val="black"/>
                </a:solidFill>
                <a:latin typeface="Verdana"/>
                <a:cs typeface="Verdana"/>
              </a:rPr>
              <a:t> </a:t>
            </a:r>
            <a:r>
              <a:rPr sz="2395" dirty="0">
                <a:solidFill>
                  <a:prstClr val="black"/>
                </a:solidFill>
                <a:latin typeface="Verdana"/>
                <a:cs typeface="Verdana"/>
              </a:rPr>
              <a:t>of scaling</a:t>
            </a:r>
            <a:r>
              <a:rPr sz="2395" spc="-3" dirty="0">
                <a:solidFill>
                  <a:prstClr val="black"/>
                </a:solidFill>
                <a:latin typeface="Verdana"/>
                <a:cs typeface="Verdana"/>
              </a:rPr>
              <a:t> </a:t>
            </a:r>
            <a:r>
              <a:rPr sz="2395" dirty="0">
                <a:solidFill>
                  <a:prstClr val="black"/>
                </a:solidFill>
                <a:latin typeface="Verdana"/>
                <a:cs typeface="Verdana"/>
              </a:rPr>
              <a:t>solutions</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spc="-3" dirty="0">
                <a:solidFill>
                  <a:prstClr val="black"/>
                </a:solidFill>
                <a:latin typeface="Verdana"/>
                <a:cs typeface="Verdana"/>
              </a:rPr>
              <a:t>Diversity </a:t>
            </a:r>
            <a:r>
              <a:rPr sz="2395" dirty="0">
                <a:solidFill>
                  <a:prstClr val="black"/>
                </a:solidFill>
                <a:latin typeface="Verdana"/>
                <a:cs typeface="Verdana"/>
              </a:rPr>
              <a:t>of</a:t>
            </a:r>
            <a:r>
              <a:rPr sz="2395" spc="-3" dirty="0">
                <a:solidFill>
                  <a:prstClr val="black"/>
                </a:solidFill>
                <a:latin typeface="Verdana"/>
                <a:cs typeface="Verdana"/>
              </a:rPr>
              <a:t> </a:t>
            </a:r>
            <a:r>
              <a:rPr sz="2395" dirty="0">
                <a:solidFill>
                  <a:prstClr val="black"/>
                </a:solidFill>
                <a:latin typeface="Verdana"/>
                <a:cs typeface="Verdana"/>
              </a:rPr>
              <a:t>people and</a:t>
            </a:r>
            <a:r>
              <a:rPr sz="2395" spc="-3" dirty="0">
                <a:solidFill>
                  <a:prstClr val="black"/>
                </a:solidFill>
                <a:latin typeface="Verdana"/>
                <a:cs typeface="Verdana"/>
              </a:rPr>
              <a:t> </a:t>
            </a:r>
            <a:r>
              <a:rPr sz="2395" dirty="0">
                <a:solidFill>
                  <a:prstClr val="black"/>
                </a:solidFill>
                <a:latin typeface="Verdana"/>
                <a:cs typeface="Verdana"/>
              </a:rPr>
              <a:t>knowledge in</a:t>
            </a:r>
            <a:r>
              <a:rPr sz="2395" spc="-3" dirty="0">
                <a:solidFill>
                  <a:prstClr val="black"/>
                </a:solidFill>
                <a:latin typeface="Verdana"/>
                <a:cs typeface="Verdana"/>
              </a:rPr>
              <a:t> </a:t>
            </a:r>
            <a:r>
              <a:rPr sz="2395" spc="-6" dirty="0">
                <a:solidFill>
                  <a:prstClr val="black"/>
                </a:solidFill>
                <a:latin typeface="Verdana"/>
                <a:cs typeface="Verdana"/>
              </a:rPr>
              <a:t>programs</a:t>
            </a:r>
            <a:endParaRPr sz="2395">
              <a:solidFill>
                <a:prstClr val="black"/>
              </a:solidFill>
              <a:latin typeface="Verdana"/>
              <a:cs typeface="Verdana"/>
            </a:endParaRPr>
          </a:p>
          <a:p>
            <a:pPr marL="313057" indent="-305741" defTabSz="554492">
              <a:spcBef>
                <a:spcPts val="2608"/>
              </a:spcBef>
              <a:buSzPct val="79746"/>
              <a:buFontTx/>
              <a:buChar char="•"/>
              <a:tabLst>
                <a:tab pos="313057" algn="l"/>
                <a:tab pos="313442" algn="l"/>
              </a:tabLst>
            </a:pPr>
            <a:r>
              <a:rPr sz="2395" dirty="0">
                <a:solidFill>
                  <a:prstClr val="black"/>
                </a:solidFill>
                <a:latin typeface="Verdana"/>
                <a:cs typeface="Verdana"/>
              </a:rPr>
              <a:t>Balance between national </a:t>
            </a:r>
            <a:r>
              <a:rPr sz="2395" spc="-6" dirty="0">
                <a:solidFill>
                  <a:prstClr val="black"/>
                </a:solidFill>
                <a:latin typeface="Verdana"/>
                <a:cs typeface="Verdana"/>
              </a:rPr>
              <a:t>program</a:t>
            </a:r>
            <a:r>
              <a:rPr sz="2395" dirty="0">
                <a:solidFill>
                  <a:prstClr val="black"/>
                </a:solidFill>
                <a:latin typeface="Verdana"/>
                <a:cs typeface="Verdana"/>
              </a:rPr>
              <a:t> and local embeddedness</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Long</a:t>
            </a:r>
            <a:r>
              <a:rPr sz="2395" spc="-15" dirty="0">
                <a:solidFill>
                  <a:prstClr val="black"/>
                </a:solidFill>
                <a:latin typeface="Verdana"/>
                <a:cs typeface="Verdana"/>
              </a:rPr>
              <a:t> </a:t>
            </a:r>
            <a:r>
              <a:rPr sz="2395" dirty="0">
                <a:solidFill>
                  <a:prstClr val="black"/>
                </a:solidFill>
                <a:latin typeface="Verdana"/>
                <a:cs typeface="Verdana"/>
              </a:rPr>
              <a:t>term</a:t>
            </a:r>
            <a:r>
              <a:rPr sz="2395" spc="-12" dirty="0">
                <a:solidFill>
                  <a:prstClr val="black"/>
                </a:solidFill>
                <a:latin typeface="Verdana"/>
                <a:cs typeface="Verdana"/>
              </a:rPr>
              <a:t> </a:t>
            </a:r>
            <a:r>
              <a:rPr sz="2395" dirty="0">
                <a:solidFill>
                  <a:prstClr val="black"/>
                </a:solidFill>
                <a:latin typeface="Verdana"/>
                <a:cs typeface="Verdana"/>
              </a:rPr>
              <a:t>funding</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dirty="0">
                <a:solidFill>
                  <a:prstClr val="black"/>
                </a:solidFill>
                <a:latin typeface="Verdana"/>
                <a:cs typeface="Verdana"/>
              </a:rPr>
              <a:t>'Culture</a:t>
            </a:r>
            <a:r>
              <a:rPr sz="2395" spc="-6" dirty="0">
                <a:solidFill>
                  <a:prstClr val="black"/>
                </a:solidFill>
                <a:latin typeface="Verdana"/>
                <a:cs typeface="Verdana"/>
              </a:rPr>
              <a:t> </a:t>
            </a:r>
            <a:r>
              <a:rPr sz="2395" dirty="0">
                <a:solidFill>
                  <a:prstClr val="black"/>
                </a:solidFill>
                <a:latin typeface="Verdana"/>
                <a:cs typeface="Verdana"/>
              </a:rPr>
              <a:t>eats</a:t>
            </a:r>
            <a:r>
              <a:rPr sz="2395" spc="-3" dirty="0">
                <a:solidFill>
                  <a:prstClr val="black"/>
                </a:solidFill>
                <a:latin typeface="Verdana"/>
                <a:cs typeface="Verdana"/>
              </a:rPr>
              <a:t> </a:t>
            </a:r>
            <a:r>
              <a:rPr sz="2395" spc="-6" dirty="0">
                <a:solidFill>
                  <a:prstClr val="black"/>
                </a:solidFill>
                <a:latin typeface="Verdana"/>
                <a:cs typeface="Verdana"/>
              </a:rPr>
              <a:t>strategy</a:t>
            </a:r>
            <a:r>
              <a:rPr sz="2395" spc="-3" dirty="0">
                <a:solidFill>
                  <a:prstClr val="black"/>
                </a:solidFill>
                <a:latin typeface="Verdana"/>
                <a:cs typeface="Verdana"/>
              </a:rPr>
              <a:t> </a:t>
            </a:r>
            <a:r>
              <a:rPr sz="2395" dirty="0">
                <a:solidFill>
                  <a:prstClr val="black"/>
                </a:solidFill>
                <a:latin typeface="Verdana"/>
                <a:cs typeface="Verdana"/>
              </a:rPr>
              <a:t>for</a:t>
            </a:r>
            <a:r>
              <a:rPr sz="2395" spc="-3" dirty="0">
                <a:solidFill>
                  <a:prstClr val="black"/>
                </a:solidFill>
                <a:latin typeface="Verdana"/>
                <a:cs typeface="Verdana"/>
              </a:rPr>
              <a:t> </a:t>
            </a:r>
            <a:r>
              <a:rPr sz="2395" dirty="0">
                <a:solidFill>
                  <a:prstClr val="black"/>
                </a:solidFill>
                <a:latin typeface="Verdana"/>
                <a:cs typeface="Verdana"/>
              </a:rPr>
              <a:t>breakfast'</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spc="-12" dirty="0">
                <a:solidFill>
                  <a:prstClr val="black"/>
                </a:solidFill>
                <a:latin typeface="Verdana"/>
                <a:cs typeface="Verdana"/>
              </a:rPr>
              <a:t>Reward</a:t>
            </a:r>
            <a:r>
              <a:rPr sz="2395" spc="-3" dirty="0">
                <a:solidFill>
                  <a:prstClr val="black"/>
                </a:solidFill>
                <a:latin typeface="Verdana"/>
                <a:cs typeface="Verdana"/>
              </a:rPr>
              <a:t> </a:t>
            </a:r>
            <a:r>
              <a:rPr sz="2395" dirty="0">
                <a:solidFill>
                  <a:prstClr val="black"/>
                </a:solidFill>
                <a:latin typeface="Verdana"/>
                <a:cs typeface="Verdana"/>
              </a:rPr>
              <a:t>systems </a:t>
            </a:r>
            <a:r>
              <a:rPr sz="2395" spc="-30" dirty="0">
                <a:solidFill>
                  <a:prstClr val="black"/>
                </a:solidFill>
                <a:latin typeface="Verdana"/>
                <a:cs typeface="Verdana"/>
              </a:rPr>
              <a:t>faculty,</a:t>
            </a:r>
            <a:r>
              <a:rPr sz="2395" spc="-3" dirty="0">
                <a:solidFill>
                  <a:prstClr val="black"/>
                </a:solidFill>
                <a:latin typeface="Verdana"/>
                <a:cs typeface="Verdana"/>
              </a:rPr>
              <a:t> </a:t>
            </a:r>
            <a:r>
              <a:rPr sz="2395" dirty="0">
                <a:solidFill>
                  <a:prstClr val="black"/>
                </a:solidFill>
                <a:latin typeface="Verdana"/>
                <a:cs typeface="Verdana"/>
              </a:rPr>
              <a:t>tenure, leadership</a:t>
            </a:r>
            <a:endParaRPr sz="2395">
              <a:solidFill>
                <a:prstClr val="black"/>
              </a:solidFill>
              <a:latin typeface="Verdana"/>
              <a:cs typeface="Verdana"/>
            </a:endParaRPr>
          </a:p>
        </p:txBody>
      </p:sp>
      <p:grpSp>
        <p:nvGrpSpPr>
          <p:cNvPr id="4" name="object 4"/>
          <p:cNvGrpSpPr/>
          <p:nvPr/>
        </p:nvGrpSpPr>
        <p:grpSpPr>
          <a:xfrm>
            <a:off x="8835134" y="161800"/>
            <a:ext cx="3166386" cy="2129022"/>
            <a:chOff x="14569085" y="266819"/>
            <a:chExt cx="5221605" cy="3510915"/>
          </a:xfrm>
        </p:grpSpPr>
        <p:pic>
          <p:nvPicPr>
            <p:cNvPr id="5" name="object 5"/>
            <p:cNvPicPr/>
            <p:nvPr/>
          </p:nvPicPr>
          <p:blipFill>
            <a:blip r:embed="rId2" cstate="print"/>
            <a:stretch>
              <a:fillRect/>
            </a:stretch>
          </p:blipFill>
          <p:spPr>
            <a:xfrm>
              <a:off x="14569085" y="266819"/>
              <a:ext cx="5221111" cy="3510589"/>
            </a:xfrm>
            <a:prstGeom prst="rect">
              <a:avLst/>
            </a:prstGeom>
          </p:spPr>
        </p:pic>
        <p:pic>
          <p:nvPicPr>
            <p:cNvPr id="6" name="object 6"/>
            <p:cNvPicPr/>
            <p:nvPr/>
          </p:nvPicPr>
          <p:blipFill>
            <a:blip r:embed="rId3" cstate="print"/>
            <a:stretch>
              <a:fillRect/>
            </a:stretch>
          </p:blipFill>
          <p:spPr>
            <a:xfrm>
              <a:off x="14609702" y="307432"/>
              <a:ext cx="5095460" cy="3384938"/>
            </a:xfrm>
            <a:prstGeom prst="rect">
              <a:avLst/>
            </a:prstGeom>
          </p:spPr>
        </p:pic>
      </p:grpSp>
    </p:spTree>
    <p:extLst>
      <p:ext uri="{BB962C8B-B14F-4D97-AF65-F5344CB8AC3E}">
        <p14:creationId xmlns:p14="http://schemas.microsoft.com/office/powerpoint/2010/main" val="2831860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71510" y="616771"/>
            <a:ext cx="1511764" cy="653615"/>
          </a:xfrm>
          <a:prstGeom prst="rect">
            <a:avLst/>
          </a:prstGeom>
        </p:spPr>
        <p:txBody>
          <a:bodyPr vert="horz" wrap="square" lIns="0" tIns="9627" rIns="0" bIns="0" rtlCol="0">
            <a:spAutoFit/>
          </a:bodyPr>
          <a:lstStyle/>
          <a:p>
            <a:pPr marL="7701">
              <a:spcBef>
                <a:spcPts val="76"/>
              </a:spcBef>
            </a:pPr>
            <a:r>
              <a:rPr spc="-203" dirty="0"/>
              <a:t>'</a:t>
            </a:r>
            <a:r>
              <a:rPr spc="9" dirty="0"/>
              <a:t>As</a:t>
            </a:r>
            <a:r>
              <a:rPr spc="6" dirty="0"/>
              <a:t>ks'</a:t>
            </a:r>
          </a:p>
        </p:txBody>
      </p:sp>
      <p:sp>
        <p:nvSpPr>
          <p:cNvPr id="3" name="object 3"/>
          <p:cNvSpPr txBox="1"/>
          <p:nvPr/>
        </p:nvSpPr>
        <p:spPr>
          <a:xfrm>
            <a:off x="1136081" y="2517553"/>
            <a:ext cx="9443324" cy="2929093"/>
          </a:xfrm>
          <a:prstGeom prst="rect">
            <a:avLst/>
          </a:prstGeom>
        </p:spPr>
        <p:txBody>
          <a:bodyPr vert="horz" wrap="square" lIns="0" tIns="8086" rIns="0" bIns="0" rtlCol="0">
            <a:spAutoFit/>
          </a:bodyPr>
          <a:lstStyle/>
          <a:p>
            <a:pPr marL="313057" indent="-305741" defTabSz="554492">
              <a:spcBef>
                <a:spcPts val="64"/>
              </a:spcBef>
              <a:buSzPct val="79746"/>
              <a:buFontTx/>
              <a:buChar char="•"/>
              <a:tabLst>
                <a:tab pos="313057" algn="l"/>
                <a:tab pos="313442" algn="l"/>
              </a:tabLst>
            </a:pPr>
            <a:r>
              <a:rPr sz="2395" dirty="0">
                <a:solidFill>
                  <a:prstClr val="black"/>
                </a:solidFill>
                <a:latin typeface="Verdana"/>
                <a:cs typeface="Verdana"/>
              </a:rPr>
              <a:t>Eager</a:t>
            </a:r>
            <a:r>
              <a:rPr sz="2395" spc="-3" dirty="0">
                <a:solidFill>
                  <a:prstClr val="black"/>
                </a:solidFill>
                <a:latin typeface="Verdana"/>
                <a:cs typeface="Verdana"/>
              </a:rPr>
              <a:t> </a:t>
            </a:r>
            <a:r>
              <a:rPr sz="2395" dirty="0">
                <a:solidFill>
                  <a:prstClr val="black"/>
                </a:solidFill>
                <a:latin typeface="Verdana"/>
                <a:cs typeface="Verdana"/>
              </a:rPr>
              <a:t>to learn</a:t>
            </a:r>
            <a:r>
              <a:rPr sz="2395" spc="-3" dirty="0">
                <a:solidFill>
                  <a:prstClr val="black"/>
                </a:solidFill>
                <a:latin typeface="Verdana"/>
                <a:cs typeface="Verdana"/>
              </a:rPr>
              <a:t> </a:t>
            </a:r>
            <a:r>
              <a:rPr sz="2395" dirty="0">
                <a:solidFill>
                  <a:prstClr val="black"/>
                </a:solidFill>
                <a:latin typeface="Verdana"/>
                <a:cs typeface="Verdana"/>
              </a:rPr>
              <a:t>about similar</a:t>
            </a:r>
            <a:r>
              <a:rPr sz="2395" spc="-3" dirty="0">
                <a:solidFill>
                  <a:prstClr val="black"/>
                </a:solidFill>
                <a:latin typeface="Verdana"/>
                <a:cs typeface="Verdana"/>
              </a:rPr>
              <a:t> initiatives</a:t>
            </a:r>
            <a:endParaRPr sz="2395">
              <a:solidFill>
                <a:prstClr val="black"/>
              </a:solidFill>
              <a:latin typeface="Verdana"/>
              <a:cs typeface="Verdana"/>
            </a:endParaRPr>
          </a:p>
          <a:p>
            <a:pPr marL="313057" marR="3081" indent="-305741" defTabSz="554492">
              <a:lnSpc>
                <a:spcPct val="121100"/>
              </a:lnSpc>
              <a:spcBef>
                <a:spcPts val="1998"/>
              </a:spcBef>
              <a:buSzPct val="79746"/>
              <a:buFontTx/>
              <a:buChar char="•"/>
              <a:tabLst>
                <a:tab pos="313057" algn="l"/>
                <a:tab pos="313442" algn="l"/>
              </a:tabLst>
            </a:pPr>
            <a:r>
              <a:rPr sz="2395" dirty="0">
                <a:solidFill>
                  <a:prstClr val="black"/>
                </a:solidFill>
                <a:latin typeface="Verdana"/>
                <a:cs typeface="Verdana"/>
              </a:rPr>
              <a:t>Happy to </a:t>
            </a:r>
            <a:r>
              <a:rPr sz="2395" spc="-3" dirty="0">
                <a:solidFill>
                  <a:prstClr val="black"/>
                </a:solidFill>
                <a:latin typeface="Verdana"/>
                <a:cs typeface="Verdana"/>
              </a:rPr>
              <a:t>build</a:t>
            </a:r>
            <a:r>
              <a:rPr sz="2395" dirty="0">
                <a:solidFill>
                  <a:prstClr val="black"/>
                </a:solidFill>
                <a:latin typeface="Verdana"/>
                <a:cs typeface="Verdana"/>
              </a:rPr>
              <a:t> public </a:t>
            </a:r>
            <a:r>
              <a:rPr sz="2395" spc="-6" dirty="0">
                <a:solidFill>
                  <a:prstClr val="black"/>
                </a:solidFill>
                <a:latin typeface="Verdana"/>
                <a:cs typeface="Verdana"/>
              </a:rPr>
              <a:t>library</a:t>
            </a:r>
            <a:r>
              <a:rPr sz="2395" dirty="0">
                <a:solidFill>
                  <a:prstClr val="black"/>
                </a:solidFill>
                <a:latin typeface="Verdana"/>
                <a:cs typeface="Verdana"/>
              </a:rPr>
              <a:t> with </a:t>
            </a:r>
            <a:r>
              <a:rPr sz="2395" spc="-3" dirty="0">
                <a:solidFill>
                  <a:prstClr val="black"/>
                </a:solidFill>
                <a:latin typeface="Verdana"/>
                <a:cs typeface="Verdana"/>
              </a:rPr>
              <a:t>tools</a:t>
            </a:r>
            <a:r>
              <a:rPr sz="2395" dirty="0">
                <a:solidFill>
                  <a:prstClr val="black"/>
                </a:solidFill>
                <a:latin typeface="Verdana"/>
                <a:cs typeface="Verdana"/>
              </a:rPr>
              <a:t> for academic impact </a:t>
            </a:r>
            <a:r>
              <a:rPr sz="2395" spc="-834" dirty="0">
                <a:solidFill>
                  <a:prstClr val="black"/>
                </a:solidFill>
                <a:latin typeface="Verdana"/>
                <a:cs typeface="Verdana"/>
              </a:rPr>
              <a:t> </a:t>
            </a:r>
            <a:r>
              <a:rPr sz="2395" spc="-6" dirty="0">
                <a:solidFill>
                  <a:prstClr val="black"/>
                </a:solidFill>
                <a:latin typeface="Verdana"/>
                <a:cs typeface="Verdana"/>
              </a:rPr>
              <a:t>programs</a:t>
            </a:r>
            <a:endParaRPr sz="2395">
              <a:solidFill>
                <a:prstClr val="black"/>
              </a:solidFill>
              <a:latin typeface="Verdana"/>
              <a:cs typeface="Verdana"/>
            </a:endParaRPr>
          </a:p>
          <a:p>
            <a:pPr marL="313057" indent="-305741" defTabSz="554492">
              <a:spcBef>
                <a:spcPts val="2608"/>
              </a:spcBef>
              <a:buSzPct val="79746"/>
              <a:buFontTx/>
              <a:buChar char="•"/>
              <a:tabLst>
                <a:tab pos="313057" algn="l"/>
                <a:tab pos="313442" algn="l"/>
              </a:tabLst>
            </a:pPr>
            <a:r>
              <a:rPr sz="2395" dirty="0">
                <a:solidFill>
                  <a:prstClr val="black"/>
                </a:solidFill>
                <a:latin typeface="Verdana"/>
                <a:cs typeface="Verdana"/>
              </a:rPr>
              <a:t>Interested? Please</a:t>
            </a:r>
            <a:r>
              <a:rPr sz="2395" spc="3" dirty="0">
                <a:solidFill>
                  <a:prstClr val="black"/>
                </a:solidFill>
                <a:latin typeface="Verdana"/>
                <a:cs typeface="Verdana"/>
              </a:rPr>
              <a:t> </a:t>
            </a:r>
            <a:r>
              <a:rPr sz="2395" dirty="0">
                <a:solidFill>
                  <a:prstClr val="black"/>
                </a:solidFill>
                <a:latin typeface="Verdana"/>
                <a:cs typeface="Verdana"/>
              </a:rPr>
              <a:t>reach</a:t>
            </a:r>
            <a:r>
              <a:rPr sz="2395" spc="3" dirty="0">
                <a:solidFill>
                  <a:prstClr val="black"/>
                </a:solidFill>
                <a:latin typeface="Verdana"/>
                <a:cs typeface="Verdana"/>
              </a:rPr>
              <a:t> </a:t>
            </a:r>
            <a:r>
              <a:rPr sz="2395" dirty="0">
                <a:solidFill>
                  <a:prstClr val="black"/>
                </a:solidFill>
                <a:latin typeface="Verdana"/>
                <a:cs typeface="Verdana"/>
              </a:rPr>
              <a:t>out: </a:t>
            </a:r>
            <a:r>
              <a:rPr sz="2395" spc="-3" dirty="0">
                <a:solidFill>
                  <a:prstClr val="black"/>
                </a:solidFill>
                <a:latin typeface="Verdana"/>
                <a:cs typeface="Verdana"/>
                <a:hlinkClick r:id="rId2"/>
              </a:rPr>
              <a:t>frans@facultyofimpact.nl</a:t>
            </a:r>
            <a:endParaRPr sz="2395">
              <a:solidFill>
                <a:prstClr val="black"/>
              </a:solidFill>
              <a:latin typeface="Verdana"/>
              <a:cs typeface="Verdana"/>
            </a:endParaRPr>
          </a:p>
          <a:p>
            <a:pPr marL="313057" indent="-305741" defTabSz="554492">
              <a:spcBef>
                <a:spcPts val="2604"/>
              </a:spcBef>
              <a:buSzPct val="79746"/>
              <a:buFontTx/>
              <a:buChar char="•"/>
              <a:tabLst>
                <a:tab pos="313057" algn="l"/>
                <a:tab pos="313442" algn="l"/>
              </a:tabLst>
            </a:pPr>
            <a:r>
              <a:rPr sz="2395" spc="-12" dirty="0">
                <a:solidFill>
                  <a:prstClr val="black"/>
                </a:solidFill>
                <a:latin typeface="Verdana"/>
                <a:cs typeface="Verdana"/>
              </a:rPr>
              <a:t>Follow</a:t>
            </a:r>
            <a:r>
              <a:rPr sz="2395" dirty="0">
                <a:solidFill>
                  <a:prstClr val="black"/>
                </a:solidFill>
                <a:latin typeface="Verdana"/>
                <a:cs typeface="Verdana"/>
              </a:rPr>
              <a:t> us:</a:t>
            </a:r>
            <a:r>
              <a:rPr sz="2395" spc="3" dirty="0">
                <a:solidFill>
                  <a:srgbClr val="0000FF"/>
                </a:solidFill>
                <a:latin typeface="Verdana"/>
                <a:cs typeface="Verdana"/>
              </a:rPr>
              <a:t> </a:t>
            </a:r>
            <a:r>
              <a:rPr sz="2395" u="heavy" spc="-6" dirty="0">
                <a:solidFill>
                  <a:srgbClr val="0000FF"/>
                </a:solidFill>
                <a:uFill>
                  <a:solidFill>
                    <a:srgbClr val="0000FF"/>
                  </a:solidFill>
                </a:uFill>
                <a:latin typeface="Verdana"/>
                <a:cs typeface="Verdana"/>
                <a:hlinkClick r:id="rId3"/>
              </a:rPr>
              <a:t>www.facultyofimpact.nl</a:t>
            </a:r>
            <a:endParaRPr sz="2395">
              <a:solidFill>
                <a:prstClr val="black"/>
              </a:solidFill>
              <a:latin typeface="Verdana"/>
              <a:cs typeface="Verdana"/>
            </a:endParaRPr>
          </a:p>
        </p:txBody>
      </p:sp>
      <p:grpSp>
        <p:nvGrpSpPr>
          <p:cNvPr id="4" name="object 4"/>
          <p:cNvGrpSpPr/>
          <p:nvPr/>
        </p:nvGrpSpPr>
        <p:grpSpPr>
          <a:xfrm>
            <a:off x="7718673" y="5173019"/>
            <a:ext cx="4357776" cy="1594167"/>
            <a:chOff x="12727957" y="8530691"/>
            <a:chExt cx="7186295" cy="2628900"/>
          </a:xfrm>
        </p:grpSpPr>
        <p:pic>
          <p:nvPicPr>
            <p:cNvPr id="5" name="object 5"/>
            <p:cNvPicPr/>
            <p:nvPr/>
          </p:nvPicPr>
          <p:blipFill>
            <a:blip r:embed="rId4" cstate="print"/>
            <a:stretch>
              <a:fillRect/>
            </a:stretch>
          </p:blipFill>
          <p:spPr>
            <a:xfrm>
              <a:off x="12727957" y="8530691"/>
              <a:ext cx="7185947" cy="2628846"/>
            </a:xfrm>
            <a:prstGeom prst="rect">
              <a:avLst/>
            </a:prstGeom>
          </p:spPr>
        </p:pic>
        <p:pic>
          <p:nvPicPr>
            <p:cNvPr id="6" name="object 6"/>
            <p:cNvPicPr/>
            <p:nvPr/>
          </p:nvPicPr>
          <p:blipFill>
            <a:blip r:embed="rId5" cstate="print"/>
            <a:stretch>
              <a:fillRect/>
            </a:stretch>
          </p:blipFill>
          <p:spPr>
            <a:xfrm>
              <a:off x="12768564" y="8571304"/>
              <a:ext cx="7060297" cy="2503196"/>
            </a:xfrm>
            <a:prstGeom prst="rect">
              <a:avLst/>
            </a:prstGeom>
          </p:spPr>
        </p:pic>
      </p:grpSp>
      <p:pic>
        <p:nvPicPr>
          <p:cNvPr id="7" name="object 7"/>
          <p:cNvPicPr/>
          <p:nvPr/>
        </p:nvPicPr>
        <p:blipFill>
          <a:blip r:embed="rId6" cstate="print"/>
          <a:stretch>
            <a:fillRect/>
          </a:stretch>
        </p:blipFill>
        <p:spPr>
          <a:xfrm>
            <a:off x="191522" y="186429"/>
            <a:ext cx="1507138" cy="1518051"/>
          </a:xfrm>
          <a:prstGeom prst="rect">
            <a:avLst/>
          </a:prstGeom>
        </p:spPr>
      </p:pic>
    </p:spTree>
    <p:extLst>
      <p:ext uri="{BB962C8B-B14F-4D97-AF65-F5344CB8AC3E}">
        <p14:creationId xmlns:p14="http://schemas.microsoft.com/office/powerpoint/2010/main" val="4239237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r>
              <a:rPr lang="nl-NL" sz="6500" b="1" dirty="0">
                <a:solidFill>
                  <a:srgbClr val="820000"/>
                </a:solidFill>
                <a:latin typeface="Garamond" panose="02020404030301010803" pitchFamily="18" charset="0"/>
              </a:rPr>
              <a:t>!</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#SSHA21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Social Sciences, Humanities and Arts </a:t>
            </a:r>
          </a:p>
          <a:p>
            <a:pPr lvl="0" algn="r"/>
            <a:r>
              <a:rPr lang="en-US" sz="2000" dirty="0">
                <a:solidFill>
                  <a:prstClr val="black"/>
                </a:solidFill>
                <a:latin typeface="Garamond" panose="02020404030301010803" pitchFamily="18" charset="0"/>
              </a:rPr>
              <a:t>13-15 October,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US" dirty="0"/>
              <a:t>One of Sweden’s leading funding organizations of humanities and social sciences research</a:t>
            </a:r>
            <a:endParaRPr lang="sv-SE" dirty="0"/>
          </a:p>
        </p:txBody>
      </p:sp>
      <p:graphicFrame>
        <p:nvGraphicFramePr>
          <p:cNvPr id="7" name="Diagram 6"/>
          <p:cNvGraphicFramePr/>
          <p:nvPr/>
        </p:nvGraphicFramePr>
        <p:xfrm>
          <a:off x="1775461" y="1989138"/>
          <a:ext cx="864108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0">
            <a:extLst>
              <a:ext uri="{FF2B5EF4-FFF2-40B4-BE49-F238E27FC236}">
                <a16:creationId xmlns:a16="http://schemas.microsoft.com/office/drawing/2014/main" id="{658299DC-45F8-FB4E-820B-94C6364A44BD}"/>
              </a:ext>
            </a:extLst>
          </p:cNvPr>
          <p:cNvSpPr/>
          <p:nvPr/>
        </p:nvSpPr>
        <p:spPr>
          <a:xfrm>
            <a:off x="2855594" y="1988820"/>
            <a:ext cx="6480493" cy="540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21600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 b="1" i="0" u="none" strike="noStrike" kern="1200" cap="none" spc="300" normalizeH="0" baseline="0" noProof="0" dirty="0">
                <a:ln>
                  <a:noFill/>
                </a:ln>
                <a:solidFill>
                  <a:prstClr val="black"/>
                </a:solidFill>
                <a:effectLst/>
                <a:uLnTx/>
                <a:uFillTx/>
                <a:latin typeface="Calibri" panose="020F0502020204030204"/>
                <a:ea typeface="+mn-ea"/>
                <a:cs typeface="+mn-cs"/>
              </a:rPr>
              <a:t>AWARDED GRANTS </a:t>
            </a:r>
            <a:r>
              <a:rPr kumimoji="0" lang="nb-NO" sz="1500" b="1" i="0" u="none" strike="noStrike" kern="1200" cap="none" spc="600" normalizeH="0" baseline="0" noProof="0" dirty="0">
                <a:ln>
                  <a:noFill/>
                </a:ln>
                <a:solidFill>
                  <a:prstClr val="black"/>
                </a:solidFill>
                <a:effectLst/>
                <a:uLnTx/>
                <a:uFillTx/>
                <a:latin typeface="Calibri" panose="020F0502020204030204"/>
                <a:ea typeface="+mn-ea"/>
                <a:cs typeface="+mn-cs"/>
              </a:rPr>
              <a:t>2010–2019</a:t>
            </a:r>
            <a:endParaRPr kumimoji="0" lang="sv-SE" sz="1500" b="1" i="0" u="none" strike="noStrike" kern="1200" cap="none" spc="600" normalizeH="0" baseline="0" noProof="0" dirty="0">
              <a:ln>
                <a:noFill/>
              </a:ln>
              <a:solidFill>
                <a:prstClr val="black"/>
              </a:solidFill>
              <a:effectLst/>
              <a:uLnTx/>
              <a:uFillTx/>
              <a:latin typeface="Calibri" panose="020F0502020204030204"/>
              <a:ea typeface="+mn-ea"/>
              <a:cs typeface="+mn-cs"/>
            </a:endParaRPr>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25F72-1434-0742-B023-7C3D899315C5}" type="datetime1">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2021-10-19</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F4BD-4C73-144D-875C-8105CA6FE4B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62019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fontScale="90000"/>
          </a:bodyPr>
          <a:lstStyle/>
          <a:p>
            <a:r>
              <a:rPr lang="en-US" b="1" dirty="0"/>
              <a:t>Impact, science communication and evaluations</a:t>
            </a:r>
            <a:br>
              <a:rPr lang="en-US" dirty="0">
                <a:highlight>
                  <a:srgbClr val="FFFF00"/>
                </a:highlight>
              </a:rPr>
            </a:br>
            <a:endParaRPr lang="sv-SE" dirty="0">
              <a:highlight>
                <a:srgbClr val="FFFF00"/>
              </a:highlight>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F4BD-4C73-144D-875C-8105CA6FE4B5}"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8" name="Pennanteckning 7">
                <a:extLst>
                  <a:ext uri="{FF2B5EF4-FFF2-40B4-BE49-F238E27FC236}">
                    <a16:creationId xmlns:a16="http://schemas.microsoft.com/office/drawing/2014/main" id="{7A92BCAF-3A88-4684-9B2C-835E49C732D0}"/>
                  </a:ext>
                </a:extLst>
              </p14:cNvPr>
              <p14:cNvContentPartPr/>
              <p14:nvPr/>
            </p14:nvContentPartPr>
            <p14:xfrm>
              <a:off x="1586506" y="948018"/>
              <a:ext cx="2385720" cy="345240"/>
            </p14:xfrm>
          </p:contentPart>
        </mc:Choice>
        <mc:Fallback xmlns="">
          <p:pic>
            <p:nvPicPr>
              <p:cNvPr id="8" name="Pennanteckning 7">
                <a:extLst>
                  <a:ext uri="{FF2B5EF4-FFF2-40B4-BE49-F238E27FC236}">
                    <a16:creationId xmlns:a16="http://schemas.microsoft.com/office/drawing/2014/main" id="{7A92BCAF-3A88-4684-9B2C-835E49C732D0}"/>
                  </a:ext>
                </a:extLst>
              </p:cNvPr>
              <p:cNvPicPr/>
              <p:nvPr/>
            </p:nvPicPr>
            <p:blipFill>
              <a:blip r:embed="rId8"/>
              <a:stretch>
                <a:fillRect/>
              </a:stretch>
            </p:blipFill>
            <p:spPr>
              <a:xfrm>
                <a:off x="1496506" y="768378"/>
                <a:ext cx="2565360" cy="704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Pennanteckning 8">
                <a:extLst>
                  <a:ext uri="{FF2B5EF4-FFF2-40B4-BE49-F238E27FC236}">
                    <a16:creationId xmlns:a16="http://schemas.microsoft.com/office/drawing/2014/main" id="{B1226FDD-0141-4E21-955F-F6A87E935A70}"/>
                  </a:ext>
                </a:extLst>
              </p14:cNvPr>
              <p14:cNvContentPartPr/>
              <p14:nvPr/>
            </p14:nvContentPartPr>
            <p14:xfrm>
              <a:off x="7121146" y="2452818"/>
              <a:ext cx="360" cy="360"/>
            </p14:xfrm>
          </p:contentPart>
        </mc:Choice>
        <mc:Fallback xmlns="">
          <p:pic>
            <p:nvPicPr>
              <p:cNvPr id="9" name="Pennanteckning 8">
                <a:extLst>
                  <a:ext uri="{FF2B5EF4-FFF2-40B4-BE49-F238E27FC236}">
                    <a16:creationId xmlns:a16="http://schemas.microsoft.com/office/drawing/2014/main" id="{B1226FDD-0141-4E21-955F-F6A87E935A70}"/>
                  </a:ext>
                </a:extLst>
              </p:cNvPr>
              <p:cNvPicPr/>
              <p:nvPr/>
            </p:nvPicPr>
            <p:blipFill>
              <a:blip r:embed="rId10"/>
              <a:stretch>
                <a:fillRect/>
              </a:stretch>
            </p:blipFill>
            <p:spPr>
              <a:xfrm>
                <a:off x="7031506" y="227281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Pennanteckning 9">
                <a:extLst>
                  <a:ext uri="{FF2B5EF4-FFF2-40B4-BE49-F238E27FC236}">
                    <a16:creationId xmlns:a16="http://schemas.microsoft.com/office/drawing/2014/main" id="{C413C1D7-BF11-44DD-8796-6A1850D6FE40}"/>
                  </a:ext>
                </a:extLst>
              </p14:cNvPr>
              <p14:cNvContentPartPr/>
              <p14:nvPr/>
            </p14:nvContentPartPr>
            <p14:xfrm>
              <a:off x="4325386" y="2021898"/>
              <a:ext cx="360" cy="360"/>
            </p14:xfrm>
          </p:contentPart>
        </mc:Choice>
        <mc:Fallback xmlns="">
          <p:pic>
            <p:nvPicPr>
              <p:cNvPr id="10" name="Pennanteckning 9">
                <a:extLst>
                  <a:ext uri="{FF2B5EF4-FFF2-40B4-BE49-F238E27FC236}">
                    <a16:creationId xmlns:a16="http://schemas.microsoft.com/office/drawing/2014/main" id="{C413C1D7-BF11-44DD-8796-6A1850D6FE40}"/>
                  </a:ext>
                </a:extLst>
              </p:cNvPr>
              <p:cNvPicPr/>
              <p:nvPr/>
            </p:nvPicPr>
            <p:blipFill>
              <a:blip r:embed="rId10"/>
              <a:stretch>
                <a:fillRect/>
              </a:stretch>
            </p:blipFill>
            <p:spPr>
              <a:xfrm>
                <a:off x="4235386" y="184225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Pennanteckning 10">
                <a:extLst>
                  <a:ext uri="{FF2B5EF4-FFF2-40B4-BE49-F238E27FC236}">
                    <a16:creationId xmlns:a16="http://schemas.microsoft.com/office/drawing/2014/main" id="{2660E08E-C6D6-4959-A691-3CC1CEDD3978}"/>
                  </a:ext>
                </a:extLst>
              </p14:cNvPr>
              <p14:cNvContentPartPr/>
              <p14:nvPr/>
            </p14:nvContentPartPr>
            <p14:xfrm>
              <a:off x="4325386" y="2021898"/>
              <a:ext cx="360" cy="360"/>
            </p14:xfrm>
          </p:contentPart>
        </mc:Choice>
        <mc:Fallback xmlns="">
          <p:pic>
            <p:nvPicPr>
              <p:cNvPr id="11" name="Pennanteckning 10">
                <a:extLst>
                  <a:ext uri="{FF2B5EF4-FFF2-40B4-BE49-F238E27FC236}">
                    <a16:creationId xmlns:a16="http://schemas.microsoft.com/office/drawing/2014/main" id="{2660E08E-C6D6-4959-A691-3CC1CEDD3978}"/>
                  </a:ext>
                </a:extLst>
              </p:cNvPr>
              <p:cNvPicPr/>
              <p:nvPr/>
            </p:nvPicPr>
            <p:blipFill>
              <a:blip r:embed="rId10"/>
              <a:stretch>
                <a:fillRect/>
              </a:stretch>
            </p:blipFill>
            <p:spPr>
              <a:xfrm>
                <a:off x="4235386" y="184225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Pennanteckning 12">
                <a:extLst>
                  <a:ext uri="{FF2B5EF4-FFF2-40B4-BE49-F238E27FC236}">
                    <a16:creationId xmlns:a16="http://schemas.microsoft.com/office/drawing/2014/main" id="{B7CA8CB7-1941-4AA9-9BEB-7289065083AF}"/>
                  </a:ext>
                </a:extLst>
              </p14:cNvPr>
              <p14:cNvContentPartPr/>
              <p14:nvPr/>
            </p14:nvContentPartPr>
            <p14:xfrm>
              <a:off x="3226666" y="1063578"/>
              <a:ext cx="360" cy="360"/>
            </p14:xfrm>
          </p:contentPart>
        </mc:Choice>
        <mc:Fallback xmlns="">
          <p:pic>
            <p:nvPicPr>
              <p:cNvPr id="13" name="Pennanteckning 12">
                <a:extLst>
                  <a:ext uri="{FF2B5EF4-FFF2-40B4-BE49-F238E27FC236}">
                    <a16:creationId xmlns:a16="http://schemas.microsoft.com/office/drawing/2014/main" id="{B7CA8CB7-1941-4AA9-9BEB-7289065083AF}"/>
                  </a:ext>
                </a:extLst>
              </p:cNvPr>
              <p:cNvPicPr/>
              <p:nvPr/>
            </p:nvPicPr>
            <p:blipFill>
              <a:blip r:embed="rId10"/>
              <a:stretch>
                <a:fillRect/>
              </a:stretch>
            </p:blipFill>
            <p:spPr>
              <a:xfrm>
                <a:off x="3136666" y="88393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Pennanteckning 14">
                <a:extLst>
                  <a:ext uri="{FF2B5EF4-FFF2-40B4-BE49-F238E27FC236}">
                    <a16:creationId xmlns:a16="http://schemas.microsoft.com/office/drawing/2014/main" id="{1CD767EC-5C01-40BB-84C3-EF0620F2E0C0}"/>
                  </a:ext>
                </a:extLst>
              </p14:cNvPr>
              <p14:cNvContentPartPr/>
              <p14:nvPr/>
            </p14:nvContentPartPr>
            <p14:xfrm>
              <a:off x="2464126" y="1186698"/>
              <a:ext cx="360" cy="3960"/>
            </p14:xfrm>
          </p:contentPart>
        </mc:Choice>
        <mc:Fallback xmlns="">
          <p:pic>
            <p:nvPicPr>
              <p:cNvPr id="15" name="Pennanteckning 14">
                <a:extLst>
                  <a:ext uri="{FF2B5EF4-FFF2-40B4-BE49-F238E27FC236}">
                    <a16:creationId xmlns:a16="http://schemas.microsoft.com/office/drawing/2014/main" id="{1CD767EC-5C01-40BB-84C3-EF0620F2E0C0}"/>
                  </a:ext>
                </a:extLst>
              </p:cNvPr>
              <p:cNvPicPr/>
              <p:nvPr/>
            </p:nvPicPr>
            <p:blipFill>
              <a:blip r:embed="rId15"/>
              <a:stretch>
                <a:fillRect/>
              </a:stretch>
            </p:blipFill>
            <p:spPr>
              <a:xfrm>
                <a:off x="2374126" y="1006698"/>
                <a:ext cx="18000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Pennanteckning 15">
                <a:extLst>
                  <a:ext uri="{FF2B5EF4-FFF2-40B4-BE49-F238E27FC236}">
                    <a16:creationId xmlns:a16="http://schemas.microsoft.com/office/drawing/2014/main" id="{846EBA15-85CD-4617-819A-6CA908AFB089}"/>
                  </a:ext>
                </a:extLst>
              </p14:cNvPr>
              <p14:cNvContentPartPr/>
              <p14:nvPr/>
            </p14:nvContentPartPr>
            <p14:xfrm>
              <a:off x="1026514" y="1133778"/>
              <a:ext cx="360" cy="360"/>
            </p14:xfrm>
          </p:contentPart>
        </mc:Choice>
        <mc:Fallback xmlns="">
          <p:pic>
            <p:nvPicPr>
              <p:cNvPr id="16" name="Pennanteckning 15">
                <a:extLst>
                  <a:ext uri="{FF2B5EF4-FFF2-40B4-BE49-F238E27FC236}">
                    <a16:creationId xmlns:a16="http://schemas.microsoft.com/office/drawing/2014/main" id="{846EBA15-85CD-4617-819A-6CA908AFB089}"/>
                  </a:ext>
                </a:extLst>
              </p:cNvPr>
              <p:cNvPicPr/>
              <p:nvPr/>
            </p:nvPicPr>
            <p:blipFill>
              <a:blip r:embed="rId17"/>
              <a:stretch>
                <a:fillRect/>
              </a:stretch>
            </p:blipFill>
            <p:spPr>
              <a:xfrm>
                <a:off x="936514" y="95377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Pennanteckning 16">
                <a:extLst>
                  <a:ext uri="{FF2B5EF4-FFF2-40B4-BE49-F238E27FC236}">
                    <a16:creationId xmlns:a16="http://schemas.microsoft.com/office/drawing/2014/main" id="{D9A0EF69-82B6-44D1-8BF1-8B4D3B3C1660}"/>
                  </a:ext>
                </a:extLst>
              </p14:cNvPr>
              <p14:cNvContentPartPr/>
              <p14:nvPr/>
            </p14:nvContentPartPr>
            <p14:xfrm>
              <a:off x="6312586" y="852618"/>
              <a:ext cx="360" cy="360"/>
            </p14:xfrm>
          </p:contentPart>
        </mc:Choice>
        <mc:Fallback xmlns="">
          <p:pic>
            <p:nvPicPr>
              <p:cNvPr id="17" name="Pennanteckning 16">
                <a:extLst>
                  <a:ext uri="{FF2B5EF4-FFF2-40B4-BE49-F238E27FC236}">
                    <a16:creationId xmlns:a16="http://schemas.microsoft.com/office/drawing/2014/main" id="{D9A0EF69-82B6-44D1-8BF1-8B4D3B3C1660}"/>
                  </a:ext>
                </a:extLst>
              </p:cNvPr>
              <p:cNvPicPr/>
              <p:nvPr/>
            </p:nvPicPr>
            <p:blipFill>
              <a:blip r:embed="rId10"/>
              <a:stretch>
                <a:fillRect/>
              </a:stretch>
            </p:blipFill>
            <p:spPr>
              <a:xfrm>
                <a:off x="6222586" y="672978"/>
                <a:ext cx="180000" cy="360000"/>
              </a:xfrm>
              <a:prstGeom prst="rect">
                <a:avLst/>
              </a:prstGeom>
            </p:spPr>
          </p:pic>
        </mc:Fallback>
      </mc:AlternateContent>
      <p:sp>
        <p:nvSpPr>
          <p:cNvPr id="14" name="Platshållare för innehåll 2">
            <a:extLst>
              <a:ext uri="{FF2B5EF4-FFF2-40B4-BE49-F238E27FC236}">
                <a16:creationId xmlns:a16="http://schemas.microsoft.com/office/drawing/2014/main" id="{56B34F24-BF88-4B4D-89F6-D920AFEDC41B}"/>
              </a:ext>
            </a:extLst>
          </p:cNvPr>
          <p:cNvSpPr>
            <a:spLocks noGrp="1"/>
          </p:cNvSpPr>
          <p:nvPr>
            <p:ph idx="1"/>
          </p:nvPr>
        </p:nvSpPr>
        <p:spPr>
          <a:xfrm>
            <a:off x="657225" y="3143249"/>
            <a:ext cx="3476625" cy="838201"/>
          </a:xfrm>
        </p:spPr>
        <p:txBody>
          <a:bodyPr>
            <a:normAutofit fontScale="85000" lnSpcReduction="10000"/>
          </a:bodyPr>
          <a:lstStyle/>
          <a:p>
            <a:pPr marL="0" indent="0">
              <a:buNone/>
            </a:pPr>
            <a:r>
              <a:rPr lang="sv-SE" dirty="0" err="1"/>
              <a:t>Evaluating</a:t>
            </a:r>
            <a:r>
              <a:rPr lang="sv-SE" dirty="0"/>
              <a:t> impat in order to </a:t>
            </a:r>
            <a:r>
              <a:rPr lang="sv-SE" dirty="0" err="1"/>
              <a:t>work</a:t>
            </a:r>
            <a:r>
              <a:rPr lang="sv-SE" dirty="0"/>
              <a:t> </a:t>
            </a:r>
            <a:r>
              <a:rPr lang="sv-SE" dirty="0" err="1"/>
              <a:t>more</a:t>
            </a:r>
            <a:r>
              <a:rPr lang="sv-SE" dirty="0"/>
              <a:t> </a:t>
            </a:r>
            <a:r>
              <a:rPr lang="sv-SE" dirty="0" err="1"/>
              <a:t>effective</a:t>
            </a:r>
            <a:endParaRPr lang="sv-SE" dirty="0"/>
          </a:p>
          <a:p>
            <a:pPr lvl="1"/>
            <a:endParaRPr lang="sv-SE" dirty="0"/>
          </a:p>
        </p:txBody>
      </p:sp>
      <p:sp>
        <p:nvSpPr>
          <p:cNvPr id="19" name="textruta 18">
            <a:extLst>
              <a:ext uri="{FF2B5EF4-FFF2-40B4-BE49-F238E27FC236}">
                <a16:creationId xmlns:a16="http://schemas.microsoft.com/office/drawing/2014/main" id="{967A584F-98BA-46B0-A5C0-735167D30669}"/>
              </a:ext>
            </a:extLst>
          </p:cNvPr>
          <p:cNvSpPr txBox="1"/>
          <p:nvPr/>
        </p:nvSpPr>
        <p:spPr>
          <a:xfrm>
            <a:off x="9906000" y="3101053"/>
            <a:ext cx="228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9"/>
              </a:rPr>
              <a:t>640px-Biljard.JPG (640×480) (wikimedia.org)</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A794F02-65A9-4E16-BFE2-C2D3D03340C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1533525"/>
            <a:ext cx="6096000" cy="462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4726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675049-939A-4E8A-970E-E3719AB96F56}"/>
              </a:ext>
            </a:extLst>
          </p:cNvPr>
          <p:cNvSpPr>
            <a:spLocks noGrp="1"/>
          </p:cNvSpPr>
          <p:nvPr>
            <p:ph type="title"/>
          </p:nvPr>
        </p:nvSpPr>
        <p:spPr/>
        <p:txBody>
          <a:bodyPr/>
          <a:lstStyle/>
          <a:p>
            <a:r>
              <a:rPr lang="sv-SE" dirty="0"/>
              <a:t>TWIST – a short film </a:t>
            </a:r>
            <a:r>
              <a:rPr lang="sv-SE" dirty="0" err="1"/>
              <a:t>project</a:t>
            </a:r>
            <a:endParaRPr lang="sv-SE" dirty="0"/>
          </a:p>
        </p:txBody>
      </p:sp>
      <p:sp>
        <p:nvSpPr>
          <p:cNvPr id="3" name="Platshållare för innehåll 2">
            <a:extLst>
              <a:ext uri="{FF2B5EF4-FFF2-40B4-BE49-F238E27FC236}">
                <a16:creationId xmlns:a16="http://schemas.microsoft.com/office/drawing/2014/main" id="{DD1540F0-2B7C-4242-8E93-614034C2E366}"/>
              </a:ext>
            </a:extLst>
          </p:cNvPr>
          <p:cNvSpPr>
            <a:spLocks noGrp="1"/>
          </p:cNvSpPr>
          <p:nvPr>
            <p:ph idx="1"/>
          </p:nvPr>
        </p:nvSpPr>
        <p:spPr>
          <a:xfrm>
            <a:off x="838200" y="1993900"/>
            <a:ext cx="4241800" cy="3632200"/>
          </a:xfrm>
        </p:spPr>
        <p:txBody>
          <a:bodyPr>
            <a:normAutofit fontScale="47500" lnSpcReduction="20000"/>
          </a:bodyPr>
          <a:lstStyle/>
          <a:p>
            <a:pP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sv-SE" sz="6400" dirty="0">
                <a:solidFill>
                  <a:srgbClr val="202124"/>
                </a:solidFill>
                <a:effectLst/>
                <a:latin typeface="inherit"/>
                <a:ea typeface="Times New Roman" panose="02020603050405020304" pitchFamily="18" charset="0"/>
                <a:cs typeface="Courier New" panose="02070309020205020404" pitchFamily="49" charset="0"/>
              </a:rPr>
              <a:t>Independent </a:t>
            </a:r>
            <a:r>
              <a:rPr lang="sv-SE" sz="6400" dirty="0" err="1">
                <a:solidFill>
                  <a:srgbClr val="202124"/>
                </a:solidFill>
                <a:effectLst/>
                <a:latin typeface="inherit"/>
                <a:ea typeface="Times New Roman" panose="02020603050405020304" pitchFamily="18" charset="0"/>
                <a:cs typeface="Courier New" panose="02070309020205020404" pitchFamily="49" charset="0"/>
              </a:rPr>
              <a:t>of</a:t>
            </a:r>
            <a:r>
              <a:rPr lang="sv-SE" sz="6400" dirty="0">
                <a:solidFill>
                  <a:srgbClr val="202124"/>
                </a:solidFill>
                <a:effectLst/>
                <a:latin typeface="inherit"/>
                <a:ea typeface="Times New Roman" panose="02020603050405020304" pitchFamily="18" charset="0"/>
                <a:cs typeface="Courier New" panose="02070309020205020404" pitchFamily="49" charset="0"/>
              </a:rPr>
              <a:t> the research </a:t>
            </a:r>
            <a:r>
              <a:rPr lang="sv-SE" sz="6400" dirty="0" err="1">
                <a:solidFill>
                  <a:srgbClr val="202124"/>
                </a:solidFill>
                <a:effectLst/>
                <a:latin typeface="inherit"/>
                <a:ea typeface="Times New Roman" panose="02020603050405020304" pitchFamily="18" charset="0"/>
                <a:cs typeface="Courier New" panose="02070309020205020404" pitchFamily="49" charset="0"/>
              </a:rPr>
              <a:t>that</a:t>
            </a:r>
            <a:r>
              <a:rPr lang="sv-SE" sz="6400" dirty="0">
                <a:solidFill>
                  <a:srgbClr val="202124"/>
                </a:solidFill>
                <a:effectLst/>
                <a:latin typeface="inherit"/>
                <a:ea typeface="Times New Roman" panose="02020603050405020304" pitchFamily="18" charset="0"/>
                <a:cs typeface="Courier New" panose="02070309020205020404" pitchFamily="49" charset="0"/>
              </a:rPr>
              <a:t> is </a:t>
            </a:r>
            <a:r>
              <a:rPr lang="sv-SE" sz="6400" dirty="0" err="1">
                <a:solidFill>
                  <a:srgbClr val="202124"/>
                </a:solidFill>
                <a:effectLst/>
                <a:latin typeface="inherit"/>
                <a:ea typeface="Times New Roman" panose="02020603050405020304" pitchFamily="18" charset="0"/>
                <a:cs typeface="Courier New" panose="02070309020205020404" pitchFamily="49" charset="0"/>
              </a:rPr>
              <a:t>being</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told</a:t>
            </a:r>
            <a:r>
              <a:rPr lang="sv-SE" sz="6400" dirty="0">
                <a:solidFill>
                  <a:srgbClr val="202124"/>
                </a:solidFill>
                <a:latin typeface="inherit"/>
                <a:ea typeface="Times New Roman" panose="02020603050405020304" pitchFamily="18" charset="0"/>
                <a:cs typeface="Courier New" panose="02070309020205020404" pitchFamily="49" charset="0"/>
              </a:rPr>
              <a:t>. </a:t>
            </a:r>
            <a:endParaRPr lang="sv-SE" sz="6400" dirty="0">
              <a:solidFill>
                <a:srgbClr val="202124"/>
              </a:solidFill>
              <a:effectLst/>
              <a:latin typeface="inherit"/>
              <a:ea typeface="Times New Roman" panose="02020603050405020304" pitchFamily="18" charset="0"/>
              <a:cs typeface="Courier New" panose="02070309020205020404" pitchFamily="49" charset="0"/>
            </a:endParaRPr>
          </a:p>
          <a:p>
            <a:pP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sv-SE" sz="6400" dirty="0">
                <a:solidFill>
                  <a:srgbClr val="202124"/>
                </a:solidFill>
                <a:effectLst/>
                <a:latin typeface="inherit"/>
                <a:ea typeface="Times New Roman" panose="02020603050405020304" pitchFamily="18" charset="0"/>
                <a:cs typeface="Courier New" panose="02070309020205020404" pitchFamily="49" charset="0"/>
              </a:rPr>
              <a:t>Artistic </a:t>
            </a:r>
            <a:r>
              <a:rPr lang="sv-SE" sz="6400" dirty="0" err="1">
                <a:solidFill>
                  <a:srgbClr val="202124"/>
                </a:solidFill>
                <a:effectLst/>
                <a:latin typeface="inherit"/>
                <a:ea typeface="Times New Roman" panose="02020603050405020304" pitchFamily="18" charset="0"/>
                <a:cs typeface="Courier New" panose="02070309020205020404" pitchFamily="49" charset="0"/>
              </a:rPr>
              <a:t>language</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combined</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with</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facts</a:t>
            </a:r>
            <a:endParaRPr lang="sv-SE" sz="6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sv-SE" sz="6400" dirty="0" err="1">
                <a:solidFill>
                  <a:srgbClr val="202124"/>
                </a:solidFill>
                <a:latin typeface="inherit"/>
                <a:ea typeface="Times New Roman" panose="02020603050405020304" pitchFamily="18" charset="0"/>
                <a:cs typeface="Courier New" panose="02070309020205020404" pitchFamily="49" charset="0"/>
              </a:rPr>
              <a:t>H</a:t>
            </a:r>
            <a:r>
              <a:rPr lang="sv-SE" sz="6400" dirty="0" err="1">
                <a:solidFill>
                  <a:srgbClr val="202124"/>
                </a:solidFill>
                <a:effectLst/>
                <a:latin typeface="inherit"/>
                <a:ea typeface="Times New Roman" panose="02020603050405020304" pitchFamily="18" charset="0"/>
                <a:cs typeface="Courier New" panose="02070309020205020404" pitchFamily="49" charset="0"/>
              </a:rPr>
              <a:t>eart</a:t>
            </a:r>
            <a:r>
              <a:rPr lang="sv-SE" sz="6400" dirty="0">
                <a:solidFill>
                  <a:srgbClr val="202124"/>
                </a:solidFill>
                <a:effectLst/>
                <a:latin typeface="inherit"/>
                <a:ea typeface="Times New Roman" panose="02020603050405020304" pitchFamily="18" charset="0"/>
                <a:cs typeface="Courier New" panose="02070309020205020404" pitchFamily="49" charset="0"/>
              </a:rPr>
              <a:t> and </a:t>
            </a:r>
            <a:r>
              <a:rPr lang="sv-SE" sz="6400" dirty="0" err="1">
                <a:solidFill>
                  <a:srgbClr val="202124"/>
                </a:solidFill>
                <a:effectLst/>
                <a:latin typeface="inherit"/>
                <a:ea typeface="Times New Roman" panose="02020603050405020304" pitchFamily="18" charset="0"/>
                <a:cs typeface="Courier New" panose="02070309020205020404" pitchFamily="49" charset="0"/>
              </a:rPr>
              <a:t>brain</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where</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something</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unexpected</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can</a:t>
            </a:r>
            <a:r>
              <a:rPr lang="sv-SE" sz="6400" dirty="0">
                <a:solidFill>
                  <a:srgbClr val="202124"/>
                </a:solidFill>
                <a:effectLst/>
                <a:latin typeface="inherit"/>
                <a:ea typeface="Times New Roman" panose="02020603050405020304" pitchFamily="18" charset="0"/>
                <a:cs typeface="Courier New" panose="02070309020205020404" pitchFamily="49" charset="0"/>
              </a:rPr>
              <a:t> </a:t>
            </a:r>
            <a:r>
              <a:rPr lang="sv-SE" sz="6400" dirty="0" err="1">
                <a:solidFill>
                  <a:srgbClr val="202124"/>
                </a:solidFill>
                <a:effectLst/>
                <a:latin typeface="inherit"/>
                <a:ea typeface="Times New Roman" panose="02020603050405020304" pitchFamily="18" charset="0"/>
                <a:cs typeface="Courier New" panose="02070309020205020404" pitchFamily="49" charset="0"/>
              </a:rPr>
              <a:t>happen</a:t>
            </a:r>
            <a:endParaRPr lang="sv-SE" sz="64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sv-SE" dirty="0"/>
          </a:p>
        </p:txBody>
      </p:sp>
      <p:pic>
        <p:nvPicPr>
          <p:cNvPr id="4" name="Bildobjekt 3">
            <a:extLst>
              <a:ext uri="{FF2B5EF4-FFF2-40B4-BE49-F238E27FC236}">
                <a16:creationId xmlns:a16="http://schemas.microsoft.com/office/drawing/2014/main" id="{8A69A670-29DD-4FF6-BC89-49D8D8055494}"/>
              </a:ext>
            </a:extLst>
          </p:cNvPr>
          <p:cNvPicPr>
            <a:picLocks noChangeAspect="1"/>
          </p:cNvPicPr>
          <p:nvPr/>
        </p:nvPicPr>
        <p:blipFill>
          <a:blip r:embed="rId2"/>
          <a:stretch>
            <a:fillRect/>
          </a:stretch>
        </p:blipFill>
        <p:spPr>
          <a:xfrm>
            <a:off x="7495538" y="2097837"/>
            <a:ext cx="2883408" cy="2237232"/>
          </a:xfrm>
          <a:prstGeom prst="rect">
            <a:avLst/>
          </a:prstGeom>
        </p:spPr>
      </p:pic>
      <p:pic>
        <p:nvPicPr>
          <p:cNvPr id="6" name="Bildobjekt 5">
            <a:extLst>
              <a:ext uri="{FF2B5EF4-FFF2-40B4-BE49-F238E27FC236}">
                <a16:creationId xmlns:a16="http://schemas.microsoft.com/office/drawing/2014/main" id="{D7854519-05AA-4213-B35F-CDF539B704DE}"/>
              </a:ext>
            </a:extLst>
          </p:cNvPr>
          <p:cNvPicPr>
            <a:picLocks noChangeAspect="1"/>
          </p:cNvPicPr>
          <p:nvPr/>
        </p:nvPicPr>
        <p:blipFill>
          <a:blip r:embed="rId3"/>
          <a:stretch>
            <a:fillRect/>
          </a:stretch>
        </p:blipFill>
        <p:spPr>
          <a:xfrm>
            <a:off x="5821680" y="1515022"/>
            <a:ext cx="6370320" cy="4621618"/>
          </a:xfrm>
          <a:prstGeom prst="rect">
            <a:avLst/>
          </a:prstGeom>
        </p:spPr>
      </p:pic>
    </p:spTree>
    <p:extLst>
      <p:ext uri="{BB962C8B-B14F-4D97-AF65-F5344CB8AC3E}">
        <p14:creationId xmlns:p14="http://schemas.microsoft.com/office/powerpoint/2010/main" val="492880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8664AC-3545-45BB-A1D2-B780572187FA}"/>
              </a:ext>
            </a:extLst>
          </p:cNvPr>
          <p:cNvSpPr>
            <a:spLocks noGrp="1"/>
          </p:cNvSpPr>
          <p:nvPr>
            <p:ph type="title"/>
          </p:nvPr>
        </p:nvSpPr>
        <p:spPr/>
        <p:txBody>
          <a:bodyPr/>
          <a:lstStyle/>
          <a:p>
            <a:r>
              <a:rPr lang="sv-SE" dirty="0"/>
              <a:t>A research-</a:t>
            </a:r>
            <a:r>
              <a:rPr lang="sv-SE" dirty="0" err="1"/>
              <a:t>project</a:t>
            </a:r>
            <a:r>
              <a:rPr lang="sv-SE" dirty="0"/>
              <a:t> </a:t>
            </a:r>
            <a:r>
              <a:rPr lang="sv-SE" dirty="0" err="1"/>
              <a:t>that</a:t>
            </a:r>
            <a:r>
              <a:rPr lang="sv-SE" dirty="0"/>
              <a:t> </a:t>
            </a:r>
            <a:r>
              <a:rPr lang="sv-SE" dirty="0" err="1"/>
              <a:t>became</a:t>
            </a:r>
            <a:r>
              <a:rPr lang="sv-SE" dirty="0"/>
              <a:t> a film</a:t>
            </a:r>
          </a:p>
        </p:txBody>
      </p:sp>
      <p:sp>
        <p:nvSpPr>
          <p:cNvPr id="3" name="Platshållare för innehåll 2">
            <a:extLst>
              <a:ext uri="{FF2B5EF4-FFF2-40B4-BE49-F238E27FC236}">
                <a16:creationId xmlns:a16="http://schemas.microsoft.com/office/drawing/2014/main" id="{A8F88E52-6655-41D3-AF0A-72AB72741314}"/>
              </a:ext>
            </a:extLst>
          </p:cNvPr>
          <p:cNvSpPr>
            <a:spLocks noGrp="1"/>
          </p:cNvSpPr>
          <p:nvPr>
            <p:ph idx="1"/>
          </p:nvPr>
        </p:nvSpPr>
        <p:spPr/>
        <p:txBody>
          <a:bodyPr>
            <a:normAutofit fontScale="92500" lnSpcReduction="10000"/>
          </a:bodyPr>
          <a:lstStyle/>
          <a:p>
            <a:r>
              <a:rPr lang="sv-SE" dirty="0"/>
              <a:t>Gregor Noll et al:</a:t>
            </a:r>
          </a:p>
          <a:p>
            <a:r>
              <a:rPr lang="en-US" sz="2800" i="1" dirty="0">
                <a:effectLst/>
                <a:latin typeface="Calibri" panose="020F0502020204030204" pitchFamily="34" charset="0"/>
                <a:ea typeface="Calibri" panose="020F0502020204030204" pitchFamily="34" charset="0"/>
                <a:cs typeface="Times New Roman" panose="02020603050405020304" pitchFamily="18" charset="0"/>
              </a:rPr>
              <a:t>Digitalized Warfare: Responsibility, Intentionality and the Rule of Law</a:t>
            </a:r>
            <a:endParaRPr lang="sv-SE" dirty="0"/>
          </a:p>
          <a:p>
            <a:r>
              <a:rPr lang="en-GB" sz="2800" dirty="0">
                <a:effectLst/>
                <a:latin typeface="Calibri" panose="020F0502020204030204" pitchFamily="34" charset="0"/>
                <a:ea typeface="Calibri" panose="020F0502020204030204" pitchFamily="34" charset="0"/>
                <a:cs typeface="Times New Roman" panose="02020603050405020304" pitchFamily="18" charset="0"/>
              </a:rPr>
              <a:t>The research highlights the ethical challenges presented by the accelerated advance of Artificial Intelligence (AI) in the absence of public policy and industry standards to ensure development in the public interest.</a:t>
            </a:r>
          </a:p>
          <a:p>
            <a:endParaRPr lang="sv-SE" dirty="0"/>
          </a:p>
        </p:txBody>
      </p:sp>
      <p:pic>
        <p:nvPicPr>
          <p:cNvPr id="4098" name="Picture 2" descr="War and Algorithm">
            <a:extLst>
              <a:ext uri="{FF2B5EF4-FFF2-40B4-BE49-F238E27FC236}">
                <a16:creationId xmlns:a16="http://schemas.microsoft.com/office/drawing/2014/main" id="{87A52B8E-75DC-4472-A039-8159F8FC5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005" y="2097088"/>
            <a:ext cx="1914525"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35587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WO Template Engels [Alleen-lezen]" id="{0BCF20FB-FC62-45CE-8DB1-E35196189B2F}" vid="{0FAF8537-E3B8-499E-93A5-9C452E8F18E7}"/>
    </a:ext>
  </a:extLst>
</a:theme>
</file>

<file path=ppt/theme/theme4.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WO Template Engels [Alleen-lezen]" id="{0BCF20FB-FC62-45CE-8DB1-E35196189B2F}" vid="{0FAF8537-E3B8-499E-93A5-9C452E8F18E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Enhancing Inclusive Economic Growth</Template>
  <TotalTime>67</TotalTime>
  <Words>1359</Words>
  <Application>Microsoft Office PowerPoint</Application>
  <PresentationFormat>Widescreen</PresentationFormat>
  <Paragraphs>274</Paragraphs>
  <Slides>56</Slides>
  <Notes>22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56</vt:i4>
      </vt:variant>
    </vt:vector>
  </HeadingPairs>
  <TitlesOfParts>
    <vt:vector size="72" baseType="lpstr">
      <vt:lpstr>SimSun</vt:lpstr>
      <vt:lpstr>Arial</vt:lpstr>
      <vt:lpstr>Calibri</vt:lpstr>
      <vt:lpstr>Calibri Light</vt:lpstr>
      <vt:lpstr>Courier New</vt:lpstr>
      <vt:lpstr>Garamond</vt:lpstr>
      <vt:lpstr>inherit</vt:lpstr>
      <vt:lpstr>Times New Roman</vt:lpstr>
      <vt:lpstr>Trebuchet MS</vt:lpstr>
      <vt:lpstr>Verdana</vt:lpstr>
      <vt:lpstr>Wingdings</vt:lpstr>
      <vt:lpstr>Kantoorthema</vt:lpstr>
      <vt:lpstr>Office-tema</vt:lpstr>
      <vt:lpstr>1_Kantoorthema</vt:lpstr>
      <vt:lpstr>2_Kantoorthema</vt:lpstr>
      <vt:lpstr>Office Theme</vt:lpstr>
      <vt:lpstr>PowerPoint Presentation</vt:lpstr>
      <vt:lpstr>PowerPoint Presentation</vt:lpstr>
      <vt:lpstr>PowerPoint Presentation</vt:lpstr>
      <vt:lpstr>PowerPoint Presentation</vt:lpstr>
      <vt:lpstr>PowerPoint Presentation</vt:lpstr>
      <vt:lpstr>One of Sweden’s leading funding organizations of humanities and social sciences research</vt:lpstr>
      <vt:lpstr>Impact, science communication and evaluations </vt:lpstr>
      <vt:lpstr>TWIST – a short film project</vt:lpstr>
      <vt:lpstr>A research-project that became a film</vt:lpstr>
      <vt:lpstr>PowerPoint Presentation</vt:lpstr>
      <vt:lpstr>Measures of confidence</vt:lpstr>
      <vt:lpstr>Learnings</vt:lpstr>
      <vt:lpstr>PowerPoint Presentation</vt:lpstr>
      <vt:lpstr>PowerPoint Presentation</vt:lpstr>
      <vt:lpstr>PowerPoint Presentation</vt:lpstr>
      <vt:lpstr>Overview</vt:lpstr>
      <vt:lpstr>1. The SBO programme</vt:lpstr>
      <vt:lpstr>1. The SBO programme</vt:lpstr>
      <vt:lpstr>PowerPoint Presentation</vt:lpstr>
      <vt:lpstr>1. The SBO programme</vt:lpstr>
      <vt:lpstr>1. The SBO programme</vt:lpstr>
      <vt:lpstr>2. How to fund for impact?</vt:lpstr>
      <vt:lpstr>2. How to fund for impact?</vt:lpstr>
      <vt:lpstr>2. How to fund for impact?</vt:lpstr>
      <vt:lpstr>Weak end-user involvement </vt:lpstr>
      <vt:lpstr>Weak engagement of decision-makers and stakeholders, including civil society and community</vt:lpstr>
      <vt:lpstr>Lack of planning and resources for adoption</vt:lpstr>
      <vt:lpstr>Lack of incentives to cross or pull across</vt:lpstr>
      <vt:lpstr>How to evaluate for impact?</vt:lpstr>
      <vt:lpstr>3. SBO in practice</vt:lpstr>
      <vt:lpstr>3a. Example of the road to impact</vt:lpstr>
      <vt:lpstr>Example of the road to impact</vt:lpstr>
      <vt:lpstr>Example of the road to impact</vt:lpstr>
      <vt:lpstr>3b. What makes projects impactful?</vt:lpstr>
      <vt:lpstr>What makes projects impactful?</vt:lpstr>
      <vt:lpstr>What makes projects impactful?</vt:lpstr>
      <vt:lpstr>What makes projects impactful?</vt:lpstr>
      <vt:lpstr>3c. Challenges for SSH</vt:lpstr>
      <vt:lpstr>Challenges for SSH</vt:lpstr>
      <vt:lpstr>Additional information</vt:lpstr>
      <vt:lpstr>PowerPoint Presentation</vt:lpstr>
      <vt:lpstr>PowerPoint Presentation</vt:lpstr>
      <vt:lpstr>Faculty of Impact:</vt:lpstr>
      <vt:lpstr>Hopeful...</vt:lpstr>
      <vt:lpstr>Some humbleness</vt:lpstr>
      <vt:lpstr>def. Entrepreneurship</vt:lpstr>
      <vt:lpstr>History</vt:lpstr>
      <vt:lpstr>History (2)</vt:lpstr>
      <vt:lpstr>Key Insights</vt:lpstr>
      <vt:lpstr>Inspired by:</vt:lpstr>
      <vt:lpstr>Faculty of Impact</vt:lpstr>
      <vt:lpstr>Program Outline</vt:lpstr>
      <vt:lpstr>Timing</vt:lpstr>
      <vt:lpstr>Challenges</vt:lpstr>
      <vt:lpstr>'Asks'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Caterina Tognoni</cp:lastModifiedBy>
  <cp:revision>9</cp:revision>
  <dcterms:created xsi:type="dcterms:W3CDTF">2021-06-29T08:45:31Z</dcterms:created>
  <dcterms:modified xsi:type="dcterms:W3CDTF">2021-10-19T07:12:17Z</dcterms:modified>
</cp:coreProperties>
</file>